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737" r:id="rId2"/>
    <p:sldId id="4631" r:id="rId3"/>
    <p:sldId id="4670" r:id="rId4"/>
    <p:sldId id="454" r:id="rId5"/>
    <p:sldId id="4672" r:id="rId6"/>
    <p:sldId id="4693" r:id="rId7"/>
    <p:sldId id="453" r:id="rId8"/>
    <p:sldId id="4671" r:id="rId9"/>
    <p:sldId id="519" r:id="rId10"/>
    <p:sldId id="884" r:id="rId11"/>
    <p:sldId id="21474782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6FDA9-9B29-4BAA-85C5-7BC8422CC36B}" v="28" dt="2024-04-29T19:31:16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714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248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dot.sharepoint.com/sites/HRDWorkingGroup/Shared%20Documents/Rosters/HRDW%20Roster%20and%20Vacancies%20SIMPLE%202024%2002%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District 1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'Sub-Districts'!$O$15</c:f>
              <c:strCache>
                <c:ptCount val="1"/>
                <c:pt idx="0">
                  <c:v>D1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A-4C17-89C3-34E37DCCD11F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A-4C17-89C3-34E37DCCD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'Sub-Districts'!$P$15:$Q$15</c:f>
              <c:numCache>
                <c:formatCode>0%</c:formatCode>
                <c:ptCount val="2"/>
                <c:pt idx="0">
                  <c:v>0.81889763779527558</c:v>
                </c:pt>
                <c:pt idx="1">
                  <c:v>0.18110236220472442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9A-4C17-89C3-34E37DCCD1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District 2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'Sub-Districts'!$O$16</c:f>
              <c:strCache>
                <c:ptCount val="1"/>
                <c:pt idx="0">
                  <c:v>D2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1E-4C05-88C8-9CCC3B15B5FC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1E-4C05-88C8-9CCC3B15B5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'Sub-Districts'!$P$16:$Q$16</c:f>
              <c:numCache>
                <c:formatCode>0%</c:formatCode>
                <c:ptCount val="2"/>
                <c:pt idx="0">
                  <c:v>0.75806451612903225</c:v>
                </c:pt>
                <c:pt idx="1">
                  <c:v>0.24193548387096775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31E-4C05-88C8-9CCC3B15B5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District 3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'Sub-Districts'!$O$17</c:f>
              <c:strCache>
                <c:ptCount val="1"/>
                <c:pt idx="0">
                  <c:v>D3 Total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40-4331-A1FC-A1A131E3E068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40-4331-A1FC-A1A131E3E0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'Sub-Districts'!$P$17:$Q$17</c:f>
              <c:numCache>
                <c:formatCode>0%</c:formatCode>
                <c:ptCount val="2"/>
                <c:pt idx="0">
                  <c:v>0.81788079470198671</c:v>
                </c:pt>
                <c:pt idx="1">
                  <c:v>0.18211920529801323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F40-4331-A1FC-A1A131E3E0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'Sub-Districts'!$O$18</c:f>
              <c:strCache>
                <c:ptCount val="1"/>
                <c:pt idx="0">
                  <c:v>HQ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D4-415D-B724-CCDC033B55AF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D4-415D-B724-CCDC033B5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'Sub-Districts'!$P$18:$Q$18</c:f>
              <c:numCache>
                <c:formatCode>0%</c:formatCode>
                <c:ptCount val="2"/>
                <c:pt idx="0">
                  <c:v>0.83547557840616971</c:v>
                </c:pt>
                <c:pt idx="1">
                  <c:v>0.16452442159383032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3D4-415D-B724-CCDC033B55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D1 - Main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175532860597456"/>
          <c:y val="0.22790179210887168"/>
          <c:w val="0.60791615492610196"/>
          <c:h val="0.51514449269240925"/>
        </c:manualLayout>
      </c:layout>
      <c:pieChart>
        <c:varyColors val="1"/>
        <c:ser>
          <c:idx val="0"/>
          <c:order val="0"/>
          <c:tx>
            <c:strRef>
              <c:f>'Sub-Districts'!$O$6</c:f>
              <c:strCache>
                <c:ptCount val="1"/>
                <c:pt idx="0">
                  <c:v>D1 - Main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6-4D0A-B061-86E5367C20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6-4D0A-B061-86E5367C20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'Sub-Districts'!$P$6:$Q$6</c:f>
              <c:numCache>
                <c:formatCode>0%</c:formatCode>
                <c:ptCount val="2"/>
                <c:pt idx="0">
                  <c:v>0.8355855855855856</c:v>
                </c:pt>
                <c:pt idx="1">
                  <c:v>0.16441441441441443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DC6-4D0A-B061-86E5367C209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D1 - Tonopah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61768787191621"/>
          <c:y val="0.25155322028073418"/>
          <c:w val="0.58750154118977238"/>
          <c:h val="0.53367155209287753"/>
        </c:manualLayout>
      </c:layout>
      <c:pieChart>
        <c:varyColors val="1"/>
        <c:ser>
          <c:idx val="0"/>
          <c:order val="0"/>
          <c:tx>
            <c:strRef>
              <c:f>'Sub-Districts'!$O$7</c:f>
              <c:strCache>
                <c:ptCount val="1"/>
                <c:pt idx="0">
                  <c:v>D1 - Tonopah Sub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D-43FB-B2DF-0C299368F3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BD-43FB-B2DF-0C299368F3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'Sub-Districts'!$P$7:$Q$7</c:f>
              <c:numCache>
                <c:formatCode>0%</c:formatCode>
                <c:ptCount val="2"/>
                <c:pt idx="0">
                  <c:v>0.703125</c:v>
                </c:pt>
                <c:pt idx="1">
                  <c:v>0.296875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2BD-43FB-B2DF-0C299368F3D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D2</a:t>
            </a:r>
            <a:r>
              <a:rPr lang="en-US" baseline="0"/>
              <a:t> - Reno</a:t>
            </a:r>
            <a:endParaRPr lang="en-US"/>
          </a:p>
        </c:rich>
      </c:tx>
      <c:layout>
        <c:manualLayout>
          <c:xMode val="edge"/>
          <c:yMode val="edge"/>
          <c:x val="0.34582023303125575"/>
          <c:y val="9.8087152008944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11238517970537"/>
          <c:y val="0.2621525349090047"/>
          <c:w val="0.53624314160655928"/>
          <c:h val="0.39126693496622111"/>
        </c:manualLayout>
      </c:layout>
      <c:pieChart>
        <c:varyColors val="1"/>
        <c:ser>
          <c:idx val="0"/>
          <c:order val="0"/>
          <c:tx>
            <c:strRef>
              <c:f>'Sub-Districts'!$O$8</c:f>
              <c:strCache>
                <c:ptCount val="1"/>
                <c:pt idx="0">
                  <c:v>D2 - Reno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A2-4939-B7B2-BFFC656E06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A2-4939-B7B2-BFFC656E06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'Sub-Districts'!$P$8:$Q$8</c:f>
              <c:numCache>
                <c:formatCode>0%</c:formatCode>
                <c:ptCount val="2"/>
                <c:pt idx="0">
                  <c:v>0.71966527196652719</c:v>
                </c:pt>
                <c:pt idx="1">
                  <c:v>0.28033472803347281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7A2-4939-B7B2-BFFC656E06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D2</a:t>
            </a:r>
            <a:r>
              <a:rPr lang="en-US" baseline="0"/>
              <a:t> - Rural</a:t>
            </a:r>
            <a:endParaRPr lang="en-US"/>
          </a:p>
        </c:rich>
      </c:tx>
      <c:layout>
        <c:manualLayout>
          <c:xMode val="edge"/>
          <c:yMode val="edge"/>
          <c:x val="0.25809197953270446"/>
          <c:y val="0.12722662242118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853412536477878"/>
          <c:y val="0.30519638311757802"/>
          <c:w val="0.52403209205245638"/>
          <c:h val="0.54465850930556114"/>
        </c:manualLayout>
      </c:layout>
      <c:pieChart>
        <c:varyColors val="1"/>
        <c:ser>
          <c:idx val="0"/>
          <c:order val="0"/>
          <c:tx>
            <c:strRef>
              <c:f>'Sub-Districts'!$O$9</c:f>
              <c:strCache>
                <c:ptCount val="1"/>
                <c:pt idx="0">
                  <c:v>D2 - Rural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97-4C87-8E06-17730E4D72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97-4C87-8E06-17730E4D72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'Sub-Districts'!$P$9:$Q$9</c:f>
              <c:numCache>
                <c:formatCode>0%</c:formatCode>
                <c:ptCount val="2"/>
                <c:pt idx="0">
                  <c:v>0.88732394366197187</c:v>
                </c:pt>
                <c:pt idx="1">
                  <c:v>0.11267605633802817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597-4C87-8E06-17730E4D7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D3 - Ely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193081191900845"/>
          <c:y val="0.20465226707666648"/>
          <c:w val="0.59342869019882971"/>
          <c:h val="0.54819795108633251"/>
        </c:manualLayout>
      </c:layout>
      <c:pieChart>
        <c:varyColors val="1"/>
        <c:ser>
          <c:idx val="0"/>
          <c:order val="0"/>
          <c:tx>
            <c:strRef>
              <c:f>'Sub-Districts'!$O$10</c:f>
              <c:strCache>
                <c:ptCount val="1"/>
                <c:pt idx="0">
                  <c:v>D3 - Ely Sub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4B-4D6A-A5BB-54923BBD71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4B-4D6A-A5BB-54923BBD71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'Sub-Districts'!$P$10:$Q$10</c:f>
              <c:numCache>
                <c:formatCode>0%</c:formatCode>
                <c:ptCount val="2"/>
                <c:pt idx="0">
                  <c:v>0.83870967741935487</c:v>
                </c:pt>
                <c:pt idx="1">
                  <c:v>0.16129032258064516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A4B-4D6A-A5BB-54923BBD7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125587118674966"/>
          <c:y val="3.1096786094104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24212948722697"/>
          <c:y val="0.21778226350820287"/>
          <c:w val="0.56304007667586897"/>
          <c:h val="0.6655038699583008"/>
        </c:manualLayout>
      </c:layout>
      <c:pieChart>
        <c:varyColors val="1"/>
        <c:ser>
          <c:idx val="0"/>
          <c:order val="0"/>
          <c:tx>
            <c:strRef>
              <c:f>'Sub-Districts'!$O$11</c:f>
              <c:strCache>
                <c:ptCount val="1"/>
                <c:pt idx="0">
                  <c:v>D3 - Main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F0-42D6-B323-2B6E0483B5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F0-42D6-B323-2B6E0483B5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'Sub-Districts'!$P$11:$Q$11</c:f>
              <c:numCache>
                <c:formatCode>0%</c:formatCode>
                <c:ptCount val="2"/>
                <c:pt idx="0">
                  <c:v>0.84523809523809523</c:v>
                </c:pt>
                <c:pt idx="1">
                  <c:v>0.15476190476190477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AF0-42D6-B323-2B6E0483B5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D3 - Winnemucca </a:t>
            </a:r>
          </a:p>
        </c:rich>
      </c:tx>
      <c:layout>
        <c:manualLayout>
          <c:xMode val="edge"/>
          <c:yMode val="edge"/>
          <c:x val="3.0804985552119444E-2"/>
          <c:y val="4.679415802571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36246457730811"/>
          <c:y val="0.21852252362588093"/>
          <c:w val="0.50500177786894374"/>
          <c:h val="0.58705193634569985"/>
        </c:manualLayout>
      </c:layout>
      <c:pieChart>
        <c:varyColors val="1"/>
        <c:ser>
          <c:idx val="0"/>
          <c:order val="0"/>
          <c:tx>
            <c:strRef>
              <c:f>'Sub-Districts'!$O$12</c:f>
              <c:strCache>
                <c:ptCount val="1"/>
                <c:pt idx="0">
                  <c:v>D3 - Winnemucca Sub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15-4FCB-BD1F-371206E836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15-4FCB-BD1F-371206E83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'Sub-Districts'!$P$12:$Q$12</c:f>
              <c:numCache>
                <c:formatCode>0%</c:formatCode>
                <c:ptCount val="2"/>
                <c:pt idx="0">
                  <c:v>0.73611111111111116</c:v>
                </c:pt>
                <c:pt idx="1">
                  <c:v>0.2638888888888889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915-4FCB-BD1F-371206E836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NDOT Statewide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'Sub-Districts'!$O$20</c:f>
              <c:strCache>
                <c:ptCount val="1"/>
                <c:pt idx="0">
                  <c:v>Grand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AC-4959-8957-2505957DFDBA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AC-4959-8957-2505957DFDBA}"/>
              </c:ext>
            </c:extLst>
          </c:dPt>
          <c:dLbls>
            <c:dLbl>
              <c:idx val="1"/>
              <c:layout>
                <c:manualLayout>
                  <c:x val="0.11870376144316948"/>
                  <c:y val="0.188668476296262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86865821810686E-2"/>
                      <c:h val="0.15687516842042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AC-4959-8957-2505957DF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'Sub-Districts'!$P$5:$Q$5</c:f>
              <c:strCache>
                <c:ptCount val="2"/>
                <c:pt idx="0">
                  <c:v>Permanent Filled</c:v>
                </c:pt>
                <c:pt idx="1">
                  <c:v>Permanent Vacant</c:v>
                </c:pt>
              </c:strCache>
              <c:extLst/>
            </c:strRef>
          </c:cat>
          <c:val>
            <c:numRef>
              <c:f>'Sub-Districts'!$P$20:$Q$20</c:f>
              <c:numCache>
                <c:formatCode>0%</c:formatCode>
                <c:ptCount val="2"/>
                <c:pt idx="0">
                  <c:v>0.79395181957970273</c:v>
                </c:pt>
                <c:pt idx="1">
                  <c:v>0.20604818042029729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8AC-4959-8957-2505957DFD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08A20-B862-4285-9FFD-4BEC2F86870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7379-94CD-45ED-B54F-984707696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5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144588"/>
            <a:ext cx="5499100" cy="3092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0C0EAEA-3B00-C002-E30B-62347790203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4420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200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3986005-ED43-726C-0844-2B528E5C17B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054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266700"/>
            <a:ext cx="5467350" cy="307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766" y="3400458"/>
            <a:ext cx="6265014" cy="53099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8489">
              <a:defRPr/>
            </a:pPr>
            <a:fld id="{0E98FEEB-C1D4-4C55-A006-6DD2F97F6878}" type="slidenum">
              <a:rPr lang="en-US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98489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6BCBAC7-6160-1AD8-1C3D-82C9D7F550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81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266700"/>
            <a:ext cx="5465762" cy="307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6115" y="3526613"/>
            <a:ext cx="5887603" cy="53133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629D2FD-1837-34BB-D67E-EEDB7474223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236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266700"/>
            <a:ext cx="5467350" cy="307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766" y="3400458"/>
            <a:ext cx="6265014" cy="5309989"/>
          </a:xfrm>
        </p:spPr>
        <p:txBody>
          <a:bodyPr/>
          <a:lstStyle/>
          <a:p>
            <a:pPr marL="336934" indent="-336934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8489">
              <a:defRPr/>
            </a:pPr>
            <a:fld id="{0E98FEEB-C1D4-4C55-A006-6DD2F97F6878}" type="slidenum">
              <a:rPr lang="en-US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98489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6BCBAC7-6160-1AD8-1C3D-82C9D7F550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054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0838" y="482600"/>
            <a:ext cx="3867150" cy="217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790" y="2776586"/>
            <a:ext cx="5608320" cy="5167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8489">
              <a:defRPr/>
            </a:pPr>
            <a:fld id="{E44CA3CC-E040-426A-BD9D-8E6CA1306B4F}" type="slidenum">
              <a:rPr lang="en-US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98489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6EDC15D-8590-4C5D-9D10-84FBF1B055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898489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832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266700"/>
            <a:ext cx="5467350" cy="307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766" y="3400458"/>
            <a:ext cx="6265014" cy="5309989"/>
          </a:xfrm>
        </p:spPr>
        <p:txBody>
          <a:bodyPr/>
          <a:lstStyle/>
          <a:p>
            <a:pPr marL="336934" indent="-336934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4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8489">
              <a:defRPr/>
            </a:pPr>
            <a:fld id="{0E98FEEB-C1D4-4C55-A006-6DD2F97F6878}" type="slidenum">
              <a:rPr lang="en-US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98489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6BCBAC7-6160-1AD8-1C3D-82C9D7F550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899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266700"/>
            <a:ext cx="5467350" cy="307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766" y="3400458"/>
            <a:ext cx="6265014" cy="5309989"/>
          </a:xfrm>
        </p:spPr>
        <p:txBody>
          <a:bodyPr/>
          <a:lstStyle/>
          <a:p>
            <a:pPr marL="336934" indent="-336934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4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8489">
              <a:defRPr/>
            </a:pPr>
            <a:fld id="{0E98FEEB-C1D4-4C55-A006-6DD2F97F6878}" type="slidenum">
              <a:rPr lang="en-US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98489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6BCBAC7-6160-1AD8-1C3D-82C9D7F550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716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0A1AC-4D7B-4A18-BDCD-26078E106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724A1-AF15-43E9-AAF4-7290356B12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5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1EB5-ACBF-CF7A-016A-527BA7CBB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F87E6-CC20-DC74-11BA-6AFB0986D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CCCD4-E2DD-65A2-B337-6D966065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08967-B6DE-3430-8D57-F0385B8F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20315-E7AC-6062-8DEA-863FCC44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2BF5-AB8F-D455-C1C8-482FDBD9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B1160-0440-BC66-AC7A-A1D971FC0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31D12-501A-D6F1-4A6A-522FE72B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D9B5F-FFDB-AB66-789E-06B87546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DA71-C576-21E1-43DB-768F12B0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1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748B8-25FE-B149-B2AE-FF54B235E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35AB2-9432-39A3-A0C2-02358DECE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F8FBA-A404-6875-AF78-98DB67D6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CE289-C62B-EF44-C85D-1F79FEED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CD4D-FFF3-49C5-FC2A-254FE987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9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/>
              <a:t>MM/DD/YYYY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40D7F-0479-4782-AAD1-D8D47B773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3" y="5200650"/>
            <a:ext cx="2308266" cy="1200150"/>
          </a:xfrm>
          <a:prstGeom prst="rect">
            <a:avLst/>
          </a:prstGeom>
        </p:spPr>
      </p:pic>
      <p:pic>
        <p:nvPicPr>
          <p:cNvPr id="11" name="Picture 10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B3FA9B20-770D-484E-AAFE-1460D93057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473" y="776825"/>
            <a:ext cx="9699577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608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12424-9E28-4089-8374-3ACC7D9AC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2886" y="4811121"/>
            <a:ext cx="7257303" cy="156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/>
              <a:t>Tap to add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67FA74-8E81-4283-AC23-57A04FA8FE5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8337FC1-E8B6-4E25-9CC6-D777E9113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252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89F98D-939B-4761-AB32-A263697B3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2886" y="4811121"/>
            <a:ext cx="7257303" cy="156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4122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 baseline="0"/>
            </a:lvl1pPr>
          </a:lstStyle>
          <a:p>
            <a:pPr lvl="0"/>
            <a:r>
              <a:rPr lang="en-US"/>
              <a:t>Tap to add text col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5084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lvl="0"/>
            <a:r>
              <a:rPr lang="en-US"/>
              <a:t>Tap to add text col 2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1E0EA5-AA70-4DED-946B-9FE0FD83678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4B067B9-39B8-4CF9-AFBD-75DFF59D4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63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F2F7-B6F1-A6DB-8E2F-F8AB0A8A9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A2A1-C9F7-0EDE-D61B-4469365B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01002-AFEF-87D8-D943-77C35E8A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E44C0-F65F-BDE7-2CD6-E2B1385C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29661-FFB3-52D2-AF82-F197E82C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907E-577B-A297-0D52-A7ED9B77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35666-39E1-B512-CA54-9F15EA27D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1570-E118-A42B-147E-E3C20853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5E4E0-7FD0-1B8A-25CC-83CCF551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DFC47-E71A-9578-F475-AC55A2A6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C64F-0B0B-8AC9-CD2B-4F2BE069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55BC-6965-D9E6-3305-B505C4735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CA1C6-4FF5-5C6C-7D35-3AE2A0AD2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2AB75-06C3-BBD8-14D0-5CDF553C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BDB75-6C96-A994-70BF-EE1D7552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494C8-BE00-8681-2081-909388DF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108D-45B8-A52B-DC3A-32FB3F35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FD5C4-8EE9-4A04-2C26-1A6A56F3E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71E12-81B1-EB44-EDD5-9567F47F0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B8AEE-F04D-072A-F275-360F1E780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32310-78A7-F8A6-FA09-0A8CDC984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38860-0EBE-E719-86C5-E3100828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14BFA-C7F3-6400-38AB-6182D917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4E413-6AC6-1B0A-54B0-50EDF2F2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4751-7B2E-2D2D-B556-A50CB009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5EB4D-812D-4201-FED3-6970000E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20069-22F8-F571-D208-A6E1575C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FC221-E6F7-ECF1-FDF3-43104AF4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24E1D-D6B7-AB1F-A08D-DDC23F6E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14317-74FF-E27A-9818-F5962AC6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EBEBB-6F41-E2A0-500A-F3BA3D1D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4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46AD-C0FA-DC0D-FF11-BE501B6E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2F808-F8E4-9002-87B1-2DF17416C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C67AC-7D4A-8B33-71BF-E496396C1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E113A-DAE1-BA1B-ED2C-5807474A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5FE2F-9EAD-6892-BFDC-B37548B5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6135B-C158-5057-5C72-EC4C9575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CA21-1E7E-E30E-62EC-60D82231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718E3-9326-3FBD-84B7-A67AD5612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F6B19-59F9-A7FB-F476-8DCD42060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51193-CBD4-FE89-2A55-98886775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75246-8632-69F7-0EA1-A4BC341B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A3BDB-6CE8-CBF8-995F-7D2F4579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5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E7110-7458-F578-1FF6-E3E13291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14AB0-E262-5437-169A-2476085E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B3B6-3B77-6352-24AD-94F9DF577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4E1E8-8FB5-4129-B2A7-AE53CF79012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5514-5F7E-D672-D586-929CAA159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6BB4-CAD0-C12C-B685-821DCC26D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74B0-F88F-4688-838B-350C9B0F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sv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chart" Target="../charts/chart10.xml"/><Relationship Id="rId3" Type="http://schemas.openxmlformats.org/officeDocument/2006/relationships/image" Target="../media/image10.png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1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5" Type="http://schemas.openxmlformats.org/officeDocument/2006/relationships/chart" Target="../charts/chart12.xml"/><Relationship Id="rId10" Type="http://schemas.openxmlformats.org/officeDocument/2006/relationships/chart" Target="../charts/chart7.xml"/><Relationship Id="rId4" Type="http://schemas.openxmlformats.org/officeDocument/2006/relationships/image" Target="../media/image11.svg"/><Relationship Id="rId9" Type="http://schemas.openxmlformats.org/officeDocument/2006/relationships/chart" Target="../charts/chart6.xml"/><Relationship Id="rId1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Title slide for the Growth &amp; Infrastructure committee ">
            <a:extLst>
              <a:ext uri="{FF2B5EF4-FFF2-40B4-BE49-F238E27FC236}">
                <a16:creationId xmlns:a16="http://schemas.microsoft.com/office/drawing/2014/main" id="{7F43DFF5-778F-4F5B-8ED4-DE969B82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14" y="2906089"/>
            <a:ext cx="11380344" cy="1813954"/>
          </a:xfrm>
        </p:spPr>
        <p:txBody>
          <a:bodyPr/>
          <a:lstStyle/>
          <a:p>
            <a:r>
              <a:rPr lang="en-US" dirty="0">
                <a:cs typeface="Calibri Light"/>
              </a:rPr>
              <a:t>Nevada Department of Transportation</a:t>
            </a:r>
            <a:br>
              <a:rPr lang="en-US" dirty="0">
                <a:cs typeface="Calibri Light"/>
              </a:rPr>
            </a:br>
            <a:r>
              <a:rPr lang="en-US" sz="2800" b="0" i="1" dirty="0">
                <a:cs typeface="Calibri Light"/>
              </a:rPr>
              <a:t>2024 Nevada Transportation Conference</a:t>
            </a: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r>
              <a:rPr lang="en-US" sz="2800" dirty="0">
                <a:cs typeface="Calibri Light"/>
              </a:rPr>
              <a:t>Jae Pullen, P.E.</a:t>
            </a:r>
            <a:br>
              <a:rPr lang="en-US" b="1" dirty="0">
                <a:cs typeface="Calibri Light" panose="020F0302020204030204" pitchFamily="34" charset="0"/>
              </a:rPr>
            </a:br>
            <a:br>
              <a:rPr lang="en-US" sz="4500" dirty="0">
                <a:cs typeface="Calibri Light"/>
              </a:rPr>
            </a:br>
            <a:endParaRPr lang="en-US" sz="4500" dirty="0">
              <a:cs typeface="Calibri Ligh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DAAB6-5C39-40A1-BB28-06409CD54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1213" y="5342521"/>
            <a:ext cx="4308118" cy="647732"/>
          </a:xfrm>
        </p:spPr>
        <p:txBody>
          <a:bodyPr/>
          <a:lstStyle/>
          <a:p>
            <a:r>
              <a:rPr lang="en-US" sz="2500" b="1" dirty="0"/>
              <a:t>May 7</a:t>
            </a:r>
            <a:r>
              <a:rPr lang="en-US" sz="2500" b="1" dirty="0">
                <a:latin typeface="+mn-lt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74971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4CD90B-70CC-E000-BCB6-856778D1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-89519"/>
            <a:ext cx="11319641" cy="1325563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2024-2029 NDOT Strategic Plan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D158F-B3C5-E075-56EE-C8CD63209BFD}"/>
              </a:ext>
            </a:extLst>
          </p:cNvPr>
          <p:cNvSpPr txBox="1"/>
          <p:nvPr/>
        </p:nvSpPr>
        <p:spPr>
          <a:xfrm>
            <a:off x="609600" y="988367"/>
            <a:ext cx="1097279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57" indent="-233357" defTabSz="914354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Our new structured approach to guide our decision-making processes and set priorities for achieving our long-term goals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838DC8-02BB-7181-6DF2-3174407B35AE}"/>
              </a:ext>
            </a:extLst>
          </p:cNvPr>
          <p:cNvGrpSpPr/>
          <p:nvPr/>
        </p:nvGrpSpPr>
        <p:grpSpPr>
          <a:xfrm>
            <a:off x="2524907" y="1826565"/>
            <a:ext cx="7142183" cy="4945709"/>
            <a:chOff x="3434269" y="1826566"/>
            <a:chExt cx="7142183" cy="4810186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7CC53F9-5FDA-FEEC-4F5A-55A1E223140A}"/>
                </a:ext>
              </a:extLst>
            </p:cNvPr>
            <p:cNvSpPr/>
            <p:nvPr/>
          </p:nvSpPr>
          <p:spPr>
            <a:xfrm>
              <a:off x="5913120" y="5312534"/>
              <a:ext cx="4649998" cy="129691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8E6D079-AF8B-8320-CDA5-B27C456FC57F}"/>
                </a:ext>
              </a:extLst>
            </p:cNvPr>
            <p:cNvSpPr/>
            <p:nvPr/>
          </p:nvSpPr>
          <p:spPr>
            <a:xfrm>
              <a:off x="5913119" y="3951733"/>
              <a:ext cx="4663333" cy="1296914"/>
            </a:xfrm>
            <a:prstGeom prst="rect">
              <a:avLst/>
            </a:prstGeom>
            <a:solidFill>
              <a:srgbClr val="E5F5F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C6325F7-67A0-0931-47C0-D66183423BF8}"/>
                </a:ext>
              </a:extLst>
            </p:cNvPr>
            <p:cNvSpPr/>
            <p:nvPr/>
          </p:nvSpPr>
          <p:spPr>
            <a:xfrm>
              <a:off x="5913119" y="1826567"/>
              <a:ext cx="4663333" cy="2060188"/>
            </a:xfrm>
            <a:prstGeom prst="rect">
              <a:avLst/>
            </a:prstGeom>
            <a:solidFill>
              <a:srgbClr val="E3EDF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5A754A4-B0DF-3033-BD84-2744E2EC3858}"/>
                </a:ext>
              </a:extLst>
            </p:cNvPr>
            <p:cNvGrpSpPr/>
            <p:nvPr/>
          </p:nvGrpSpPr>
          <p:grpSpPr>
            <a:xfrm>
              <a:off x="3434269" y="1826566"/>
              <a:ext cx="5033344" cy="4810186"/>
              <a:chOff x="4091203" y="1819364"/>
              <a:chExt cx="4369718" cy="4204457"/>
            </a:xfrm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0A8D3AB3-4D9D-C15A-7949-B5C36A82450A}"/>
                  </a:ext>
                </a:extLst>
              </p:cNvPr>
              <p:cNvSpPr/>
              <p:nvPr/>
            </p:nvSpPr>
            <p:spPr>
              <a:xfrm>
                <a:off x="5869268" y="1819364"/>
                <a:ext cx="727734" cy="608032"/>
              </a:xfrm>
              <a:prstGeom prst="triangle">
                <a:avLst/>
              </a:prstGeom>
              <a:solidFill>
                <a:srgbClr val="00206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 sz="1467" b="1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rapezoid 103">
                <a:extLst>
                  <a:ext uri="{FF2B5EF4-FFF2-40B4-BE49-F238E27FC236}">
                    <a16:creationId xmlns:a16="http://schemas.microsoft.com/office/drawing/2014/main" id="{46601A23-28ED-136B-60FD-281F0597C0FE}"/>
                  </a:ext>
                </a:extLst>
              </p:cNvPr>
              <p:cNvSpPr/>
              <p:nvPr/>
            </p:nvSpPr>
            <p:spPr>
              <a:xfrm>
                <a:off x="5581225" y="2485547"/>
                <a:ext cx="1317142" cy="537781"/>
              </a:xfrm>
              <a:prstGeom prst="trapezoid">
                <a:avLst>
                  <a:gd name="adj" fmla="val 49671"/>
                </a:avLst>
              </a:prstGeom>
              <a:solidFill>
                <a:schemeClr val="accent5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 sz="1333" b="1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05" name="Trapezoid 104">
                <a:extLst>
                  <a:ext uri="{FF2B5EF4-FFF2-40B4-BE49-F238E27FC236}">
                    <a16:creationId xmlns:a16="http://schemas.microsoft.com/office/drawing/2014/main" id="{48A3E48E-F6FB-A598-344D-AB1DC084E4A6}"/>
                  </a:ext>
                </a:extLst>
              </p:cNvPr>
              <p:cNvSpPr/>
              <p:nvPr/>
            </p:nvSpPr>
            <p:spPr>
              <a:xfrm>
                <a:off x="5298180" y="3081479"/>
                <a:ext cx="1895970" cy="537781"/>
              </a:xfrm>
              <a:prstGeom prst="trapezoid">
                <a:avLst>
                  <a:gd name="adj" fmla="val 4881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 sz="1333" b="1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06" name="Trapezoid 105">
                <a:extLst>
                  <a:ext uri="{FF2B5EF4-FFF2-40B4-BE49-F238E27FC236}">
                    <a16:creationId xmlns:a16="http://schemas.microsoft.com/office/drawing/2014/main" id="{6F22662A-71ED-564A-E86E-6EB7F63034F7}"/>
                  </a:ext>
                </a:extLst>
              </p:cNvPr>
              <p:cNvSpPr/>
              <p:nvPr/>
            </p:nvSpPr>
            <p:spPr>
              <a:xfrm>
                <a:off x="4991578" y="3677411"/>
                <a:ext cx="2503939" cy="537781"/>
              </a:xfrm>
              <a:prstGeom prst="trapezoid">
                <a:avLst>
                  <a:gd name="adj" fmla="val 495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 sz="1333" b="1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01" name="Trapezoid 100">
                <a:extLst>
                  <a:ext uri="{FF2B5EF4-FFF2-40B4-BE49-F238E27FC236}">
                    <a16:creationId xmlns:a16="http://schemas.microsoft.com/office/drawing/2014/main" id="{64456AE7-F4AE-DB81-70AB-93735B1F7A8C}"/>
                  </a:ext>
                </a:extLst>
              </p:cNvPr>
              <p:cNvSpPr/>
              <p:nvPr/>
            </p:nvSpPr>
            <p:spPr>
              <a:xfrm>
                <a:off x="4690213" y="4273343"/>
                <a:ext cx="3098938" cy="537781"/>
              </a:xfrm>
              <a:prstGeom prst="trapezoid">
                <a:avLst>
                  <a:gd name="adj" fmla="val 49500"/>
                </a:avLst>
              </a:prstGeom>
              <a:solidFill>
                <a:srgbClr val="7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 sz="1333" b="1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rapezoid 101">
                <a:extLst>
                  <a:ext uri="{FF2B5EF4-FFF2-40B4-BE49-F238E27FC236}">
                    <a16:creationId xmlns:a16="http://schemas.microsoft.com/office/drawing/2014/main" id="{F2F5927A-C581-DBCB-EC45-6D3C13FBA10F}"/>
                  </a:ext>
                </a:extLst>
              </p:cNvPr>
              <p:cNvSpPr/>
              <p:nvPr/>
            </p:nvSpPr>
            <p:spPr>
              <a:xfrm>
                <a:off x="4392567" y="4869275"/>
                <a:ext cx="3696341" cy="537781"/>
              </a:xfrm>
              <a:prstGeom prst="trapezoid">
                <a:avLst>
                  <a:gd name="adj" fmla="val 495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 sz="1333" b="1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03" name="Trapezoid 102">
                <a:extLst>
                  <a:ext uri="{FF2B5EF4-FFF2-40B4-BE49-F238E27FC236}">
                    <a16:creationId xmlns:a16="http://schemas.microsoft.com/office/drawing/2014/main" id="{CEE2DEEC-E0D1-7A25-02C6-88AC5DB571EF}"/>
                  </a:ext>
                </a:extLst>
              </p:cNvPr>
              <p:cNvSpPr/>
              <p:nvPr/>
            </p:nvSpPr>
            <p:spPr>
              <a:xfrm>
                <a:off x="4091203" y="5465207"/>
                <a:ext cx="4303664" cy="537781"/>
              </a:xfrm>
              <a:prstGeom prst="trapezoid">
                <a:avLst>
                  <a:gd name="adj" fmla="val 495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 sz="1333" b="1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1D0291C-959F-8D85-9EB2-9151FC559E0B}"/>
                  </a:ext>
                </a:extLst>
              </p:cNvPr>
              <p:cNvGrpSpPr/>
              <p:nvPr/>
            </p:nvGrpSpPr>
            <p:grpSpPr>
              <a:xfrm>
                <a:off x="5863637" y="1999021"/>
                <a:ext cx="727734" cy="450213"/>
                <a:chOff x="5863637" y="1999021"/>
                <a:chExt cx="727734" cy="450213"/>
              </a:xfrm>
            </p:grpSpPr>
            <p:pic>
              <p:nvPicPr>
                <p:cNvPr id="109" name="Graphic 108" descr="Eye">
                  <a:extLst>
                    <a:ext uri="{FF2B5EF4-FFF2-40B4-BE49-F238E27FC236}">
                      <a16:creationId xmlns:a16="http://schemas.microsoft.com/office/drawing/2014/main" id="{C7C293C3-27F1-0CAD-39D8-83AF7F3C2D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879" y="1999021"/>
                  <a:ext cx="323251" cy="291084"/>
                </a:xfrm>
                <a:prstGeom prst="rect">
                  <a:avLst/>
                </a:prstGeom>
              </p:spPr>
            </p:pic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6256A1D7-96DA-9042-4EC7-5ACE76B5CEBB}"/>
                    </a:ext>
                  </a:extLst>
                </p:cNvPr>
                <p:cNvSpPr txBox="1"/>
                <p:nvPr/>
              </p:nvSpPr>
              <p:spPr>
                <a:xfrm>
                  <a:off x="5863637" y="2180214"/>
                  <a:ext cx="727734" cy="2690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585"/>
                  <a:r>
                    <a:rPr lang="en-GB" sz="1400" b="1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Vision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486AF4CB-8546-3584-205B-6C56C78A2D51}"/>
                  </a:ext>
                </a:extLst>
              </p:cNvPr>
              <p:cNvGrpSpPr/>
              <p:nvPr/>
            </p:nvGrpSpPr>
            <p:grpSpPr>
              <a:xfrm>
                <a:off x="5581226" y="2483965"/>
                <a:ext cx="1317142" cy="559718"/>
                <a:chOff x="5593777" y="2483965"/>
                <a:chExt cx="1317142" cy="559718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1DF4F73A-5867-E1C7-B7C4-F4C5AE84079B}"/>
                    </a:ext>
                  </a:extLst>
                </p:cNvPr>
                <p:cNvSpPr txBox="1"/>
                <p:nvPr/>
              </p:nvSpPr>
              <p:spPr>
                <a:xfrm>
                  <a:off x="5593777" y="2774663"/>
                  <a:ext cx="1317142" cy="2690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585"/>
                  <a:r>
                    <a:rPr lang="en-GB" sz="1400" b="1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Mission</a:t>
                  </a:r>
                </a:p>
              </p:txBody>
            </p:sp>
            <p:pic>
              <p:nvPicPr>
                <p:cNvPr id="112" name="Graphic 111" descr="Bullseye">
                  <a:extLst>
                    <a:ext uri="{FF2B5EF4-FFF2-40B4-BE49-F238E27FC236}">
                      <a16:creationId xmlns:a16="http://schemas.microsoft.com/office/drawing/2014/main" id="{BA1BB87D-F315-B59E-C7C6-AB9F2DAE7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6422" y="2483965"/>
                  <a:ext cx="351851" cy="316839"/>
                </a:xfrm>
                <a:prstGeom prst="rect">
                  <a:avLst/>
                </a:prstGeom>
              </p:spPr>
            </p:pic>
          </p:grpSp>
          <p:pic>
            <p:nvPicPr>
              <p:cNvPr id="113" name="Graphic 112" descr="Handshake">
                <a:extLst>
                  <a:ext uri="{FF2B5EF4-FFF2-40B4-BE49-F238E27FC236}">
                    <a16:creationId xmlns:a16="http://schemas.microsoft.com/office/drawing/2014/main" id="{FB682F92-B65A-191D-9807-A2ED0CEB8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049699" y="3099875"/>
                <a:ext cx="392931" cy="353832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CCC452F-806D-E781-BC40-F7377F313084}"/>
                  </a:ext>
                </a:extLst>
              </p:cNvPr>
              <p:cNvSpPr txBox="1"/>
              <p:nvPr/>
            </p:nvSpPr>
            <p:spPr>
              <a:xfrm>
                <a:off x="5298180" y="3372600"/>
                <a:ext cx="1895970" cy="26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/>
                <a:r>
                  <a:rPr lang="en-GB" sz="1400" b="1">
                    <a:solidFill>
                      <a:schemeClr val="bg1"/>
                    </a:solidFill>
                    <a:cs typeface="Calibri" panose="020F0502020204030204" pitchFamily="34" charset="0"/>
                  </a:rPr>
                  <a:t>Core Values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A3DFBD7-4277-5FEA-97F2-D8DEB08C9F58}"/>
                  </a:ext>
                </a:extLst>
              </p:cNvPr>
              <p:cNvSpPr txBox="1"/>
              <p:nvPr/>
            </p:nvSpPr>
            <p:spPr>
              <a:xfrm>
                <a:off x="4690213" y="4551041"/>
                <a:ext cx="3119756" cy="26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/>
                <a:r>
                  <a:rPr lang="en-GB" sz="1400" b="1">
                    <a:solidFill>
                      <a:schemeClr val="bg1"/>
                    </a:solidFill>
                    <a:cs typeface="Calibri" panose="020F0502020204030204" pitchFamily="34" charset="0"/>
                  </a:rPr>
                  <a:t>Strategic Goals</a:t>
                </a:r>
              </a:p>
            </p:txBody>
          </p:sp>
          <p:pic>
            <p:nvPicPr>
              <p:cNvPr id="118" name="Graphic 117" descr="Ribbon">
                <a:extLst>
                  <a:ext uri="{FF2B5EF4-FFF2-40B4-BE49-F238E27FC236}">
                    <a16:creationId xmlns:a16="http://schemas.microsoft.com/office/drawing/2014/main" id="{76618299-366E-9D72-5DFE-5AE19E004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053626" y="4275168"/>
                <a:ext cx="392931" cy="353832"/>
              </a:xfrm>
              <a:prstGeom prst="rect">
                <a:avLst/>
              </a:prstGeom>
            </p:spPr>
          </p:pic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0AF993C-A0A0-9D39-00BD-3B7A5C3A6862}"/>
                  </a:ext>
                </a:extLst>
              </p:cNvPr>
              <p:cNvSpPr txBox="1"/>
              <p:nvPr/>
            </p:nvSpPr>
            <p:spPr>
              <a:xfrm>
                <a:off x="4991577" y="3968531"/>
                <a:ext cx="2503939" cy="26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/>
                <a:r>
                  <a:rPr lang="en-GB" sz="1400" b="1">
                    <a:solidFill>
                      <a:schemeClr val="bg1"/>
                    </a:solidFill>
                    <a:cs typeface="Calibri" panose="020F0502020204030204" pitchFamily="34" charset="0"/>
                  </a:rPr>
                  <a:t>Goal Areas</a:t>
                </a:r>
              </a:p>
            </p:txBody>
          </p:sp>
          <p:pic>
            <p:nvPicPr>
              <p:cNvPr id="120" name="Graphic 119" descr="Magnifying glass with solid fill">
                <a:extLst>
                  <a:ext uri="{FF2B5EF4-FFF2-40B4-BE49-F238E27FC236}">
                    <a16:creationId xmlns:a16="http://schemas.microsoft.com/office/drawing/2014/main" id="{824DA509-8C71-A174-AC75-500091C3B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6066630" y="3692658"/>
                <a:ext cx="353832" cy="353832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9883122-C020-C881-FD3E-B42510CCE48E}"/>
                  </a:ext>
                </a:extLst>
              </p:cNvPr>
              <p:cNvSpPr txBox="1"/>
              <p:nvPr/>
            </p:nvSpPr>
            <p:spPr>
              <a:xfrm>
                <a:off x="4392567" y="5159696"/>
                <a:ext cx="3747128" cy="26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/>
                <a:r>
                  <a:rPr lang="en-GB" sz="1400" b="1">
                    <a:solidFill>
                      <a:schemeClr val="bg1"/>
                    </a:solidFill>
                    <a:cs typeface="Calibri" panose="020F0502020204030204" pitchFamily="34" charset="0"/>
                  </a:rPr>
                  <a:t>Strategies and Action Items</a:t>
                </a:r>
              </a:p>
            </p:txBody>
          </p:sp>
          <p:pic>
            <p:nvPicPr>
              <p:cNvPr id="122" name="Graphic 121" descr="Clapper board with solid fill">
                <a:extLst>
                  <a:ext uri="{FF2B5EF4-FFF2-40B4-BE49-F238E27FC236}">
                    <a16:creationId xmlns:a16="http://schemas.microsoft.com/office/drawing/2014/main" id="{BA5C2708-9245-C02C-6CAD-935ECDCCF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6090413" y="4883823"/>
                <a:ext cx="351436" cy="353832"/>
              </a:xfrm>
              <a:prstGeom prst="rect">
                <a:avLst/>
              </a:prstGeom>
            </p:spPr>
          </p:pic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93EE36-B9F9-A00E-5BE5-0DF9AA06F1F4}"/>
                  </a:ext>
                </a:extLst>
              </p:cNvPr>
              <p:cNvSpPr txBox="1"/>
              <p:nvPr/>
            </p:nvSpPr>
            <p:spPr>
              <a:xfrm>
                <a:off x="4091203" y="5754801"/>
                <a:ext cx="4369718" cy="26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/>
                <a:r>
                  <a:rPr lang="en-GB" sz="1400" b="1">
                    <a:cs typeface="Calibri" panose="020F0502020204030204" pitchFamily="34" charset="0"/>
                  </a:rPr>
                  <a:t>Performance Measures</a:t>
                </a:r>
              </a:p>
            </p:txBody>
          </p:sp>
          <p:pic>
            <p:nvPicPr>
              <p:cNvPr id="124" name="Graphic 123" descr="Checklist with solid fill">
                <a:extLst>
                  <a:ext uri="{FF2B5EF4-FFF2-40B4-BE49-F238E27FC236}">
                    <a16:creationId xmlns:a16="http://schemas.microsoft.com/office/drawing/2014/main" id="{EBFE8B15-C7EF-B463-53AD-88C9AFDF5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/>
            </p:blipFill>
            <p:spPr>
              <a:xfrm>
                <a:off x="6100344" y="5483603"/>
                <a:ext cx="351436" cy="353832"/>
              </a:xfrm>
              <a:prstGeom prst="rect">
                <a:avLst/>
              </a:prstGeom>
            </p:spPr>
          </p:pic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770DA3D-A303-1B1A-4D46-3B54C8D3D47C}"/>
                </a:ext>
              </a:extLst>
            </p:cNvPr>
            <p:cNvSpPr/>
            <p:nvPr/>
          </p:nvSpPr>
          <p:spPr>
            <a:xfrm>
              <a:off x="10238356" y="1826567"/>
              <a:ext cx="338096" cy="205400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OUR WHY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4EF1850-88C0-E3E1-7243-415855FB1E1F}"/>
                </a:ext>
              </a:extLst>
            </p:cNvPr>
            <p:cNvSpPr/>
            <p:nvPr/>
          </p:nvSpPr>
          <p:spPr>
            <a:xfrm>
              <a:off x="10238356" y="3947048"/>
              <a:ext cx="338096" cy="129691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OUR WHAT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323B8A4-E870-0D2D-1149-C76475A93F5B}"/>
                </a:ext>
              </a:extLst>
            </p:cNvPr>
            <p:cNvSpPr/>
            <p:nvPr/>
          </p:nvSpPr>
          <p:spPr>
            <a:xfrm>
              <a:off x="10238356" y="5323465"/>
              <a:ext cx="338096" cy="129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OUR HOW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E86A5E42-68F0-C98B-FFED-F411468DC199}"/>
                </a:ext>
              </a:extLst>
            </p:cNvPr>
            <p:cNvSpPr txBox="1"/>
            <p:nvPr/>
          </p:nvSpPr>
          <p:spPr>
            <a:xfrm>
              <a:off x="6905344" y="2207361"/>
              <a:ext cx="218221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/>
                <a:t>What does the organization aim to accomplish, why does it exist, and what principles and beliefs drive its actions?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71BD467-75F0-8B90-EEF6-A30580104941}"/>
                </a:ext>
              </a:extLst>
            </p:cNvPr>
            <p:cNvSpPr txBox="1"/>
            <p:nvPr/>
          </p:nvSpPr>
          <p:spPr>
            <a:xfrm>
              <a:off x="7623089" y="4116125"/>
              <a:ext cx="218221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/>
                <a:t>What are the main priorities and goals of the organization to fulfill its vision and mission?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2BB4CFC-E379-7B75-3DDA-EE0249E67DCF}"/>
                </a:ext>
              </a:extLst>
            </p:cNvPr>
            <p:cNvSpPr txBox="1"/>
            <p:nvPr/>
          </p:nvSpPr>
          <p:spPr>
            <a:xfrm>
              <a:off x="8282660" y="5379622"/>
              <a:ext cx="204787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/>
                <a:t>How does the organization plan to achieve its goals, and how will it measure its progress and success?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B03C-A20D-D2D0-7E41-6516B7A3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34" y="124114"/>
            <a:ext cx="10515600" cy="95338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We Have Done So Far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C8502E-5D34-F30E-6106-7DF4605C599E}"/>
              </a:ext>
            </a:extLst>
          </p:cNvPr>
          <p:cNvGrpSpPr/>
          <p:nvPr/>
        </p:nvGrpSpPr>
        <p:grpSpPr>
          <a:xfrm>
            <a:off x="94338" y="1150279"/>
            <a:ext cx="12003323" cy="5367490"/>
            <a:chOff x="713918" y="1224527"/>
            <a:chExt cx="10517474" cy="4588017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29D2E136-2919-09C5-3CD0-6E3078342A9F}"/>
                </a:ext>
              </a:extLst>
            </p:cNvPr>
            <p:cNvSpPr/>
            <p:nvPr/>
          </p:nvSpPr>
          <p:spPr>
            <a:xfrm>
              <a:off x="713918" y="3250639"/>
              <a:ext cx="1564337" cy="50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72"/>
                    <a:pt x="1566" y="21600"/>
                    <a:pt x="3504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3504" y="0"/>
                  </a:lnTo>
                  <a:cubicBezTo>
                    <a:pt x="1566" y="0"/>
                    <a:pt x="0" y="4828"/>
                    <a:pt x="0" y="1080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4" name="Rectangle">
              <a:extLst>
                <a:ext uri="{FF2B5EF4-FFF2-40B4-BE49-F238E27FC236}">
                  <a16:creationId xmlns:a16="http://schemas.microsoft.com/office/drawing/2014/main" id="{6F93AF86-966C-844E-3C5C-DD6773E416D5}"/>
                </a:ext>
              </a:extLst>
            </p:cNvPr>
            <p:cNvSpPr/>
            <p:nvPr/>
          </p:nvSpPr>
          <p:spPr>
            <a:xfrm>
              <a:off x="2340948" y="3250640"/>
              <a:ext cx="1592697" cy="5075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91867E68-A626-0121-A967-7D02C6F5E774}"/>
                </a:ext>
              </a:extLst>
            </p:cNvPr>
            <p:cNvSpPr/>
            <p:nvPr/>
          </p:nvSpPr>
          <p:spPr>
            <a:xfrm>
              <a:off x="6012957" y="1235513"/>
              <a:ext cx="1224003" cy="112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93" y="6437"/>
                  </a:moveTo>
                  <a:cubicBezTo>
                    <a:pt x="10589" y="2403"/>
                    <a:pt x="5426" y="143"/>
                    <a:pt x="0" y="0"/>
                  </a:cubicBezTo>
                  <a:lnTo>
                    <a:pt x="0" y="9727"/>
                  </a:lnTo>
                  <a:cubicBezTo>
                    <a:pt x="6190" y="9985"/>
                    <a:pt x="11459" y="14963"/>
                    <a:pt x="12565" y="21600"/>
                  </a:cubicBezTo>
                  <a:lnTo>
                    <a:pt x="21600" y="21600"/>
                  </a:lnTo>
                  <a:cubicBezTo>
                    <a:pt x="21047" y="15792"/>
                    <a:pt x="18571" y="10414"/>
                    <a:pt x="14593" y="643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F99B8D3F-2D64-336C-591E-1195920CD1A6}"/>
                </a:ext>
              </a:extLst>
            </p:cNvPr>
            <p:cNvSpPr/>
            <p:nvPr/>
          </p:nvSpPr>
          <p:spPr>
            <a:xfrm>
              <a:off x="4714320" y="1235513"/>
              <a:ext cx="1224003" cy="112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35" y="21600"/>
                  </a:lnTo>
                  <a:cubicBezTo>
                    <a:pt x="10141" y="14991"/>
                    <a:pt x="15436" y="10013"/>
                    <a:pt x="21600" y="9727"/>
                  </a:cubicBezTo>
                  <a:lnTo>
                    <a:pt x="21600" y="0"/>
                  </a:lnTo>
                  <a:cubicBezTo>
                    <a:pt x="16174" y="143"/>
                    <a:pt x="11011" y="2403"/>
                    <a:pt x="7007" y="6437"/>
                  </a:cubicBezTo>
                  <a:cubicBezTo>
                    <a:pt x="3056" y="10442"/>
                    <a:pt x="579" y="15821"/>
                    <a:pt x="0" y="2160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C7225362-8F08-3A50-EF88-DB85F92CDC43}"/>
                </a:ext>
              </a:extLst>
            </p:cNvPr>
            <p:cNvSpPr/>
            <p:nvPr/>
          </p:nvSpPr>
          <p:spPr>
            <a:xfrm>
              <a:off x="3997829" y="2414734"/>
              <a:ext cx="1229977" cy="133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04"/>
                  </a:moveTo>
                  <a:lnTo>
                    <a:pt x="0" y="21600"/>
                  </a:lnTo>
                  <a:cubicBezTo>
                    <a:pt x="11901" y="21287"/>
                    <a:pt x="21521" y="12246"/>
                    <a:pt x="21521" y="1229"/>
                  </a:cubicBezTo>
                  <a:cubicBezTo>
                    <a:pt x="21521" y="820"/>
                    <a:pt x="21548" y="410"/>
                    <a:pt x="21600" y="0"/>
                  </a:cubicBezTo>
                  <a:lnTo>
                    <a:pt x="12661" y="0"/>
                  </a:lnTo>
                  <a:cubicBezTo>
                    <a:pt x="12635" y="410"/>
                    <a:pt x="12609" y="820"/>
                    <a:pt x="12609" y="1229"/>
                  </a:cubicBezTo>
                  <a:cubicBezTo>
                    <a:pt x="12583" y="7714"/>
                    <a:pt x="6973" y="13090"/>
                    <a:pt x="0" y="1340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33D26F27-48AD-7245-2DBA-DF234AC040FB}"/>
                </a:ext>
              </a:extLst>
            </p:cNvPr>
            <p:cNvSpPr/>
            <p:nvPr/>
          </p:nvSpPr>
          <p:spPr>
            <a:xfrm>
              <a:off x="6729445" y="3250640"/>
              <a:ext cx="1200124" cy="131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" y="20788"/>
                  </a:moveTo>
                  <a:cubicBezTo>
                    <a:pt x="27" y="21059"/>
                    <a:pt x="27" y="21329"/>
                    <a:pt x="0" y="21600"/>
                  </a:cubicBezTo>
                  <a:lnTo>
                    <a:pt x="9134" y="21600"/>
                  </a:lnTo>
                  <a:cubicBezTo>
                    <a:pt x="9134" y="21329"/>
                    <a:pt x="9161" y="21059"/>
                    <a:pt x="9161" y="20788"/>
                  </a:cubicBezTo>
                  <a:cubicBezTo>
                    <a:pt x="9161" y="14293"/>
                    <a:pt x="14588" y="8930"/>
                    <a:pt x="21600" y="8389"/>
                  </a:cubicBezTo>
                  <a:lnTo>
                    <a:pt x="21600" y="0"/>
                  </a:lnTo>
                  <a:cubicBezTo>
                    <a:pt x="15878" y="271"/>
                    <a:pt x="10531" y="2460"/>
                    <a:pt x="6502" y="6249"/>
                  </a:cubicBezTo>
                  <a:cubicBezTo>
                    <a:pt x="2310" y="10185"/>
                    <a:pt x="27" y="15351"/>
                    <a:pt x="27" y="2078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B9EABA0-ACCC-DC28-2D03-9C71744C4DE9}"/>
                </a:ext>
              </a:extLst>
            </p:cNvPr>
            <p:cNvSpPr/>
            <p:nvPr/>
          </p:nvSpPr>
          <p:spPr>
            <a:xfrm>
              <a:off x="6012956" y="2414734"/>
              <a:ext cx="1232963" cy="133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29"/>
                  </a:moveTo>
                  <a:cubicBezTo>
                    <a:pt x="21600" y="820"/>
                    <a:pt x="21574" y="410"/>
                    <a:pt x="21548" y="0"/>
                  </a:cubicBezTo>
                  <a:lnTo>
                    <a:pt x="12631" y="0"/>
                  </a:lnTo>
                  <a:cubicBezTo>
                    <a:pt x="12683" y="410"/>
                    <a:pt x="12709" y="820"/>
                    <a:pt x="12709" y="1229"/>
                  </a:cubicBezTo>
                  <a:cubicBezTo>
                    <a:pt x="12709" y="7787"/>
                    <a:pt x="7061" y="13163"/>
                    <a:pt x="0" y="13404"/>
                  </a:cubicBezTo>
                  <a:lnTo>
                    <a:pt x="0" y="21600"/>
                  </a:lnTo>
                  <a:cubicBezTo>
                    <a:pt x="11951" y="21359"/>
                    <a:pt x="21600" y="12319"/>
                    <a:pt x="21600" y="122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30767B7C-521D-200B-C6A7-3E04F79AF425}"/>
                </a:ext>
              </a:extLst>
            </p:cNvPr>
            <p:cNvSpPr/>
            <p:nvPr/>
          </p:nvSpPr>
          <p:spPr>
            <a:xfrm>
              <a:off x="9640184" y="3250639"/>
              <a:ext cx="1591208" cy="50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4828"/>
                    <a:pt x="20060" y="0"/>
                    <a:pt x="18155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18155" y="21600"/>
                  </a:lnTo>
                  <a:cubicBezTo>
                    <a:pt x="20060" y="21600"/>
                    <a:pt x="21600" y="16708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61E5900-914C-8C7B-591A-210B3F01D892}"/>
                </a:ext>
              </a:extLst>
            </p:cNvPr>
            <p:cNvSpPr/>
            <p:nvPr/>
          </p:nvSpPr>
          <p:spPr>
            <a:xfrm>
              <a:off x="7983302" y="3250639"/>
              <a:ext cx="1592701" cy="50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20" y="21600"/>
                    <a:pt x="40" y="21600"/>
                    <a:pt x="61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61" y="0"/>
                  </a:ln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4A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2BB04FCA-E400-79C8-16C0-9D862297E834}"/>
                </a:ext>
              </a:extLst>
            </p:cNvPr>
            <p:cNvSpPr/>
            <p:nvPr/>
          </p:nvSpPr>
          <p:spPr>
            <a:xfrm>
              <a:off x="6012957" y="4623912"/>
              <a:ext cx="1228482" cy="115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99"/>
                  </a:moveTo>
                  <a:lnTo>
                    <a:pt x="0" y="21600"/>
                  </a:lnTo>
                  <a:cubicBezTo>
                    <a:pt x="11286" y="21321"/>
                    <a:pt x="20629" y="11988"/>
                    <a:pt x="21600" y="0"/>
                  </a:cubicBezTo>
                  <a:lnTo>
                    <a:pt x="12624" y="0"/>
                  </a:lnTo>
                  <a:cubicBezTo>
                    <a:pt x="11705" y="6734"/>
                    <a:pt x="6404" y="11820"/>
                    <a:pt x="0" y="1209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E4BDE4A0-97E8-7CF4-94AB-A25106CBE109}"/>
                </a:ext>
              </a:extLst>
            </p:cNvPr>
            <p:cNvSpPr/>
            <p:nvPr/>
          </p:nvSpPr>
          <p:spPr>
            <a:xfrm>
              <a:off x="4714318" y="3250640"/>
              <a:ext cx="1232963" cy="131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64"/>
                  </a:moveTo>
                  <a:lnTo>
                    <a:pt x="21600" y="0"/>
                  </a:lnTo>
                  <a:cubicBezTo>
                    <a:pt x="9649" y="271"/>
                    <a:pt x="0" y="9496"/>
                    <a:pt x="0" y="20788"/>
                  </a:cubicBezTo>
                  <a:cubicBezTo>
                    <a:pt x="0" y="21059"/>
                    <a:pt x="0" y="21305"/>
                    <a:pt x="26" y="21600"/>
                  </a:cubicBezTo>
                  <a:lnTo>
                    <a:pt x="8917" y="21600"/>
                  </a:lnTo>
                  <a:cubicBezTo>
                    <a:pt x="8891" y="21329"/>
                    <a:pt x="8891" y="21059"/>
                    <a:pt x="8891" y="20788"/>
                  </a:cubicBezTo>
                  <a:cubicBezTo>
                    <a:pt x="8891" y="14097"/>
                    <a:pt x="14539" y="8635"/>
                    <a:pt x="21600" y="8364"/>
                  </a:cubicBezTo>
                  <a:close/>
                </a:path>
              </a:pathLst>
            </a:custGeom>
            <a:solidFill>
              <a:srgbClr val="E5F5F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A1FD6E64-994E-8B0A-55E2-EF58348B4593}"/>
                </a:ext>
              </a:extLst>
            </p:cNvPr>
            <p:cNvSpPr/>
            <p:nvPr/>
          </p:nvSpPr>
          <p:spPr>
            <a:xfrm>
              <a:off x="4714320" y="4623912"/>
              <a:ext cx="1228482" cy="115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76" y="0"/>
                  </a:moveTo>
                  <a:lnTo>
                    <a:pt x="0" y="0"/>
                  </a:lnTo>
                  <a:cubicBezTo>
                    <a:pt x="971" y="11988"/>
                    <a:pt x="10288" y="21321"/>
                    <a:pt x="21600" y="21600"/>
                  </a:cubicBezTo>
                  <a:lnTo>
                    <a:pt x="21600" y="12099"/>
                  </a:lnTo>
                  <a:cubicBezTo>
                    <a:pt x="15170" y="11820"/>
                    <a:pt x="9868" y="6734"/>
                    <a:pt x="8976" y="0"/>
                  </a:cubicBezTo>
                  <a:close/>
                </a:path>
              </a:pathLst>
            </a:custGeom>
            <a:solidFill>
              <a:srgbClr val="BAE5E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4571F92D-B45C-D13C-1474-EDE671D9DBFA}"/>
                </a:ext>
              </a:extLst>
            </p:cNvPr>
            <p:cNvSpPr/>
            <p:nvPr/>
          </p:nvSpPr>
          <p:spPr>
            <a:xfrm>
              <a:off x="5371102" y="1862441"/>
              <a:ext cx="1224003" cy="122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79" y="21600"/>
                    <a:pt x="21600" y="16753"/>
                    <a:pt x="21600" y="10800"/>
                  </a:cubicBezTo>
                  <a:cubicBezTo>
                    <a:pt x="21600" y="4821"/>
                    <a:pt x="16753" y="0"/>
                    <a:pt x="10800" y="0"/>
                  </a:cubicBezTo>
                  <a:cubicBezTo>
                    <a:pt x="4821" y="0"/>
                    <a:pt x="0" y="4847"/>
                    <a:pt x="0" y="10800"/>
                  </a:cubicBezTo>
                  <a:lnTo>
                    <a:pt x="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7848FD5F-47D9-562A-60F4-27F69B56B483}"/>
                </a:ext>
              </a:extLst>
            </p:cNvPr>
            <p:cNvSpPr/>
            <p:nvPr/>
          </p:nvSpPr>
          <p:spPr>
            <a:xfrm>
              <a:off x="5371102" y="3923401"/>
              <a:ext cx="1224003" cy="122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1" y="0"/>
                    <a:pt x="0" y="4847"/>
                    <a:pt x="0" y="10800"/>
                  </a:cubicBezTo>
                  <a:cubicBezTo>
                    <a:pt x="0" y="16779"/>
                    <a:pt x="4847" y="21600"/>
                    <a:pt x="10800" y="21600"/>
                  </a:cubicBezTo>
                  <a:cubicBezTo>
                    <a:pt x="16779" y="21600"/>
                    <a:pt x="21600" y="16753"/>
                    <a:pt x="21600" y="10800"/>
                  </a:cubicBezTo>
                  <a:lnTo>
                    <a:pt x="21600" y="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707A02-8EC7-8516-DA73-B557EBCD3780}"/>
                </a:ext>
              </a:extLst>
            </p:cNvPr>
            <p:cNvSpPr txBox="1"/>
            <p:nvPr/>
          </p:nvSpPr>
          <p:spPr>
            <a:xfrm>
              <a:off x="921610" y="3256564"/>
              <a:ext cx="1148952" cy="4956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rgbClr val="43494C"/>
                  </a:solidFill>
                </a:rPr>
                <a:t>Current Plans Review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8E5BB0-7B35-5B16-F25D-0A100CD41028}"/>
                </a:ext>
              </a:extLst>
            </p:cNvPr>
            <p:cNvSpPr txBox="1"/>
            <p:nvPr/>
          </p:nvSpPr>
          <p:spPr>
            <a:xfrm>
              <a:off x="2529975" y="3256564"/>
              <a:ext cx="1148952" cy="4956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rgbClr val="43494C"/>
                  </a:solidFill>
                </a:rPr>
                <a:t>Best Practices Review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43697-D690-97CB-E8C7-89BEEE171D84}"/>
                </a:ext>
              </a:extLst>
            </p:cNvPr>
            <p:cNvSpPr txBox="1"/>
            <p:nvPr/>
          </p:nvSpPr>
          <p:spPr>
            <a:xfrm>
              <a:off x="8244975" y="3360915"/>
              <a:ext cx="1148952" cy="2869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bg1"/>
                  </a:solidFill>
                </a:rPr>
                <a:t>Strategies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9D82BE-34B1-0890-7B2E-FFD7B39435A0}"/>
                </a:ext>
              </a:extLst>
            </p:cNvPr>
            <p:cNvSpPr txBox="1"/>
            <p:nvPr/>
          </p:nvSpPr>
          <p:spPr>
            <a:xfrm>
              <a:off x="9853340" y="3256564"/>
              <a:ext cx="1148952" cy="4956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bg1"/>
                  </a:solidFill>
                </a:rPr>
                <a:t>Performance Measures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294565-DE6A-4942-F812-E2A19C3CBFB9}"/>
                </a:ext>
              </a:extLst>
            </p:cNvPr>
            <p:cNvSpPr txBox="1"/>
            <p:nvPr/>
          </p:nvSpPr>
          <p:spPr>
            <a:xfrm rot="18900000">
              <a:off x="3822361" y="2854838"/>
              <a:ext cx="1686840" cy="4956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Asset Management Workshops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D19817-8377-C0A1-B30D-CC104D94863C}"/>
                </a:ext>
              </a:extLst>
            </p:cNvPr>
            <p:cNvSpPr txBox="1"/>
            <p:nvPr/>
          </p:nvSpPr>
          <p:spPr>
            <a:xfrm rot="18900000">
              <a:off x="4700934" y="3601209"/>
              <a:ext cx="1148952" cy="4956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rgbClr val="43494C"/>
                  </a:solidFill>
                </a:rPr>
                <a:t>External Summits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6D9046-451A-5739-86D5-1860051741E2}"/>
                </a:ext>
              </a:extLst>
            </p:cNvPr>
            <p:cNvSpPr txBox="1"/>
            <p:nvPr/>
          </p:nvSpPr>
          <p:spPr>
            <a:xfrm rot="18900000">
              <a:off x="5921545" y="4962387"/>
              <a:ext cx="1362442" cy="4956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rgbClr val="43494C"/>
                  </a:solidFill>
                </a:rPr>
                <a:t>Vision, Mission, &amp; Core Values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0859E1-9C2E-57C9-913E-9D312003CC25}"/>
                </a:ext>
              </a:extLst>
            </p:cNvPr>
            <p:cNvSpPr txBox="1"/>
            <p:nvPr/>
          </p:nvSpPr>
          <p:spPr>
            <a:xfrm rot="18900000">
              <a:off x="6676113" y="3601207"/>
              <a:ext cx="1148952" cy="4956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rgbClr val="43494C"/>
                  </a:solidFill>
                </a:rPr>
                <a:t>Strategic Goals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7E7D2D-F51E-7F6C-DA11-DDF23A30FC15}"/>
                </a:ext>
              </a:extLst>
            </p:cNvPr>
            <p:cNvSpPr txBox="1"/>
            <p:nvPr/>
          </p:nvSpPr>
          <p:spPr>
            <a:xfrm rot="18900000">
              <a:off x="6097027" y="2995267"/>
              <a:ext cx="1148952" cy="2869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rgbClr val="43494C"/>
                  </a:solidFill>
                </a:rPr>
                <a:t>Focus Groups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5E09DC-F724-4EC0-3FFD-6D50CF142005}"/>
                </a:ext>
              </a:extLst>
            </p:cNvPr>
            <p:cNvSpPr txBox="1"/>
            <p:nvPr/>
          </p:nvSpPr>
          <p:spPr>
            <a:xfrm rot="18900000">
              <a:off x="4492052" y="1558591"/>
              <a:ext cx="1669520" cy="4956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Division Heads Interviews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E8F48E-671A-EB89-6B46-54BC132AA17A}"/>
                </a:ext>
              </a:extLst>
            </p:cNvPr>
            <p:cNvSpPr txBox="1"/>
            <p:nvPr/>
          </p:nvSpPr>
          <p:spPr>
            <a:xfrm rot="2700000">
              <a:off x="6072535" y="1546774"/>
              <a:ext cx="1148952" cy="50445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rgbClr val="43494C"/>
                  </a:solidFill>
                </a:rPr>
                <a:t>All NDOT Survey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14730E-2A3D-ED07-0298-FE79D8D5025E}"/>
                </a:ext>
              </a:extLst>
            </p:cNvPr>
            <p:cNvSpPr txBox="1"/>
            <p:nvPr/>
          </p:nvSpPr>
          <p:spPr>
            <a:xfrm rot="2700000">
              <a:off x="4503172" y="4750226"/>
              <a:ext cx="1407773" cy="7168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In-person Listening Sessions</a:t>
              </a:r>
            </a:p>
          </p:txBody>
        </p:sp>
        <p:pic>
          <p:nvPicPr>
            <p:cNvPr id="44" name="Graphic 43" descr="Research">
              <a:extLst>
                <a:ext uri="{FF2B5EF4-FFF2-40B4-BE49-F238E27FC236}">
                  <a16:creationId xmlns:a16="http://schemas.microsoft.com/office/drawing/2014/main" id="{198894BD-9768-A60F-47C6-3FCF5B170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58566" y="2069160"/>
              <a:ext cx="874950" cy="874950"/>
            </a:xfrm>
            <a:prstGeom prst="rect">
              <a:avLst/>
            </a:prstGeom>
          </p:spPr>
        </p:pic>
        <p:pic>
          <p:nvPicPr>
            <p:cNvPr id="45" name="Graphic 44" descr="Bullseye">
              <a:extLst>
                <a:ext uri="{FF2B5EF4-FFF2-40B4-BE49-F238E27FC236}">
                  <a16:creationId xmlns:a16="http://schemas.microsoft.com/office/drawing/2014/main" id="{8909775A-6434-877B-2AD6-A04DA50E6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3477" y="4136681"/>
              <a:ext cx="874950" cy="874950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1C9B1E4-CAE7-0899-A3D7-E4BC4702D5F1}"/>
              </a:ext>
            </a:extLst>
          </p:cNvPr>
          <p:cNvSpPr txBox="1"/>
          <p:nvPr/>
        </p:nvSpPr>
        <p:spPr>
          <a:xfrm>
            <a:off x="506419" y="1139130"/>
            <a:ext cx="36597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1" u="none" strike="noStrike" baseline="0" dirty="0">
                <a:solidFill>
                  <a:srgbClr val="232728"/>
                </a:solidFill>
              </a:rPr>
              <a:t>We are thrilled to share an update on our </a:t>
            </a:r>
            <a:r>
              <a:rPr lang="en-US" sz="1800" b="1" i="1" u="none" strike="noStrike" baseline="0" dirty="0">
                <a:solidFill>
                  <a:srgbClr val="232728"/>
                </a:solidFill>
              </a:rPr>
              <a:t>NDOT Strategic Plan 2024-2029</a:t>
            </a:r>
            <a:r>
              <a:rPr lang="en-US" sz="1800" b="0" i="1" u="none" strike="noStrike" baseline="0" dirty="0">
                <a:solidFill>
                  <a:srgbClr val="232728"/>
                </a:solidFill>
              </a:rPr>
              <a:t>. We have collaborated with our team, stakeholders, and external partners, achieving significant insights and </a:t>
            </a:r>
            <a:r>
              <a:rPr lang="en-US" sz="1800" b="1" i="1" u="none" strike="noStrike" baseline="0" dirty="0">
                <a:solidFill>
                  <a:srgbClr val="232728"/>
                </a:solidFill>
              </a:rPr>
              <a:t>milestones</a:t>
            </a:r>
            <a:r>
              <a:rPr lang="en-US" sz="1800" b="0" i="1" u="none" strike="noStrike" baseline="0" dirty="0">
                <a:solidFill>
                  <a:srgbClr val="232728"/>
                </a:solidFill>
              </a:rPr>
              <a:t>. </a:t>
            </a:r>
            <a:endParaRPr lang="en-US" i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79DCC6-D05D-6B90-83D5-0C64ED81BEA0}"/>
              </a:ext>
            </a:extLst>
          </p:cNvPr>
          <p:cNvSpPr txBox="1"/>
          <p:nvPr/>
        </p:nvSpPr>
        <p:spPr>
          <a:xfrm>
            <a:off x="8012892" y="1150279"/>
            <a:ext cx="39904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1" u="none" strike="noStrike" baseline="0">
                <a:solidFill>
                  <a:srgbClr val="232728"/>
                </a:solidFill>
              </a:defRPr>
            </a:lvl1pPr>
          </a:lstStyle>
          <a:p>
            <a:pPr algn="ctr"/>
            <a:r>
              <a:rPr lang="en-US" dirty="0"/>
              <a:t>On April 10th, we met with division heads and refining these strategies collaboratively into a focused list of </a:t>
            </a:r>
            <a:r>
              <a:rPr lang="en-US" b="1" dirty="0"/>
              <a:t>must-have strategies</a:t>
            </a:r>
            <a:r>
              <a:rPr lang="en-US" dirty="0"/>
              <a:t>, driving subsequent detailed </a:t>
            </a:r>
            <a:r>
              <a:rPr lang="en-US" b="1" dirty="0"/>
              <a:t>action plans</a:t>
            </a:r>
            <a:r>
              <a:rPr lang="en-US" dirty="0"/>
              <a:t>.</a:t>
            </a:r>
          </a:p>
        </p:txBody>
      </p:sp>
      <p:pic>
        <p:nvPicPr>
          <p:cNvPr id="57" name="Graphic 56" descr="Marker with solid fill">
            <a:extLst>
              <a:ext uri="{FF2B5EF4-FFF2-40B4-BE49-F238E27FC236}">
                <a16:creationId xmlns:a16="http://schemas.microsoft.com/office/drawing/2014/main" id="{D60CEB23-D288-FEF1-986B-F556B853B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79786" y="3006600"/>
            <a:ext cx="582876" cy="582876"/>
          </a:xfrm>
          <a:prstGeom prst="rect">
            <a:avLst/>
          </a:prstGeom>
        </p:spPr>
      </p:pic>
      <p:pic>
        <p:nvPicPr>
          <p:cNvPr id="58" name="Picture 57" descr="A group of people in a room&#10;&#10;Description automatically generated">
            <a:extLst>
              <a:ext uri="{FF2B5EF4-FFF2-40B4-BE49-F238E27FC236}">
                <a16:creationId xmlns:a16="http://schemas.microsoft.com/office/drawing/2014/main" id="{C81B10D9-9D30-5027-3CC5-4C23F1053D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" y="4532423"/>
            <a:ext cx="3502191" cy="2334794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CC85251-BBC3-F0FB-0A62-FA94291EF99D}"/>
              </a:ext>
            </a:extLst>
          </p:cNvPr>
          <p:cNvCxnSpPr>
            <a:cxnSpLocks/>
            <a:endCxn id="58" idx="3"/>
          </p:cNvCxnSpPr>
          <p:nvPr/>
        </p:nvCxnSpPr>
        <p:spPr>
          <a:xfrm flipH="1">
            <a:off x="3499833" y="5268328"/>
            <a:ext cx="1383710" cy="431492"/>
          </a:xfrm>
          <a:prstGeom prst="line">
            <a:avLst/>
          </a:prstGeom>
          <a:ln>
            <a:solidFill>
              <a:srgbClr val="BAE5E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526268F2-B336-02AE-6A26-4CC1C539CF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9786" y="4523206"/>
            <a:ext cx="3112214" cy="2334794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8358D38-ED73-3387-87B0-850109C5DFC7}"/>
              </a:ext>
            </a:extLst>
          </p:cNvPr>
          <p:cNvCxnSpPr>
            <a:cxnSpLocks/>
            <a:stCxn id="60" idx="1"/>
          </p:cNvCxnSpPr>
          <p:nvPr/>
        </p:nvCxnSpPr>
        <p:spPr>
          <a:xfrm flipH="1" flipV="1">
            <a:off x="7384822" y="5248766"/>
            <a:ext cx="1694964" cy="441837"/>
          </a:xfrm>
          <a:prstGeom prst="line">
            <a:avLst/>
          </a:prstGeom>
          <a:ln>
            <a:solidFill>
              <a:srgbClr val="C4EC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2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130C-49FC-7F71-6D5E-539CFE9F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3" y="0"/>
            <a:ext cx="10515600" cy="1105989"/>
          </a:xfrm>
        </p:spPr>
        <p:txBody>
          <a:bodyPr/>
          <a:lstStyle/>
          <a:p>
            <a:pPr defTabSz="914354"/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Nevada DOT Overview</a:t>
            </a:r>
          </a:p>
        </p:txBody>
      </p:sp>
      <p:sp>
        <p:nvSpPr>
          <p:cNvPr id="3" name="Text Placeholder 2" descr="Number of full-time employees, the major divisions and maintenance districts at NDOT. Also, the State's highway system, that includes the number of bridges and lane miles ">
            <a:extLst>
              <a:ext uri="{FF2B5EF4-FFF2-40B4-BE49-F238E27FC236}">
                <a16:creationId xmlns:a16="http://schemas.microsoft.com/office/drawing/2014/main" id="{B328F534-1AF8-3014-AB74-4A6AED4BC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652" y="1105989"/>
            <a:ext cx="11276965" cy="3924740"/>
          </a:xfrm>
        </p:spPr>
        <p:txBody>
          <a:bodyPr vert="horz" lIns="0" tIns="0" rIns="0" bIns="0" rtlCol="0" anchor="t">
            <a:noAutofit/>
          </a:bodyPr>
          <a:lstStyle/>
          <a:p>
            <a:pPr marL="233045" indent="-233045"/>
            <a:r>
              <a:rPr lang="en-US" sz="2000" dirty="0"/>
              <a:t>Number of FTEs: </a:t>
            </a:r>
            <a:r>
              <a:rPr lang="en-US" sz="2000" b="1" dirty="0">
                <a:solidFill>
                  <a:schemeClr val="tx1"/>
                </a:solidFill>
              </a:rPr>
              <a:t>1,951</a:t>
            </a:r>
            <a:r>
              <a:rPr lang="en-US" sz="2000" dirty="0">
                <a:solidFill>
                  <a:schemeClr val="tx1"/>
                </a:solidFill>
              </a:rPr>
              <a:t> plus temporary/seasonal </a:t>
            </a:r>
            <a:endParaRPr lang="en-US" sz="2000" dirty="0">
              <a:solidFill>
                <a:schemeClr val="tx1"/>
              </a:solidFill>
              <a:cs typeface="Segoe UI"/>
            </a:endParaRPr>
          </a:p>
          <a:p>
            <a:pPr marL="233045" indent="-233045"/>
            <a:r>
              <a:rPr lang="en-US" sz="2000" dirty="0"/>
              <a:t>Major Divisions</a:t>
            </a:r>
            <a:endParaRPr lang="en-US" sz="2000" dirty="0">
              <a:cs typeface="Segoe UI"/>
            </a:endParaRPr>
          </a:p>
          <a:p>
            <a:pPr marL="639445" lvl="1" indent="-182245"/>
            <a:r>
              <a:rPr lang="en-US" sz="2000" dirty="0"/>
              <a:t>Administration &amp; Planning</a:t>
            </a:r>
            <a:endParaRPr lang="en-US" sz="2000" dirty="0">
              <a:cs typeface="Segoe UI"/>
            </a:endParaRPr>
          </a:p>
          <a:p>
            <a:pPr marL="639445" lvl="1" indent="-182245"/>
            <a:r>
              <a:rPr lang="en-US" sz="2000" dirty="0"/>
              <a:t>Project Delivery &amp; Engineering</a:t>
            </a:r>
            <a:endParaRPr lang="en-US" sz="2000" dirty="0">
              <a:cs typeface="Segoe UI"/>
            </a:endParaRPr>
          </a:p>
          <a:p>
            <a:pPr marL="639445" lvl="1" indent="-182245"/>
            <a:r>
              <a:rPr lang="en-US" sz="2000" dirty="0"/>
              <a:t>Operations &amp; Maintenance</a:t>
            </a:r>
            <a:endParaRPr lang="en-US" sz="2000" dirty="0">
              <a:cs typeface="Segoe UI"/>
            </a:endParaRPr>
          </a:p>
          <a:p>
            <a:pPr marL="233045" indent="-233045"/>
            <a:r>
              <a:rPr lang="en-US" sz="2000" dirty="0"/>
              <a:t>Number of Maintenance Districts: 3</a:t>
            </a:r>
          </a:p>
          <a:p>
            <a:pPr marL="639752" lvl="1" indent="-233045"/>
            <a:r>
              <a:rPr lang="en-US" sz="2000" dirty="0">
                <a:cs typeface="Segoe UI"/>
              </a:rPr>
              <a:t>With  3 major subdistricts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cs typeface="Segoe UI"/>
              </a:rPr>
              <a:t>STATE HIGHWAY SYSTEM</a:t>
            </a:r>
          </a:p>
          <a:p>
            <a:pPr marL="233045" indent="-233045"/>
            <a:r>
              <a:rPr lang="en-US" sz="2000" dirty="0">
                <a:solidFill>
                  <a:srgbClr val="000000"/>
                </a:solidFill>
                <a:cs typeface="Segoe UI"/>
              </a:rPr>
              <a:t>Bridges: 1,246</a:t>
            </a:r>
            <a:endParaRPr lang="en-US" sz="2000" dirty="0">
              <a:solidFill>
                <a:schemeClr val="tx1"/>
              </a:solidFill>
            </a:endParaRPr>
          </a:p>
          <a:p>
            <a:pPr marL="233045" indent="-233045"/>
            <a:r>
              <a:rPr lang="en-US" sz="2000" dirty="0">
                <a:solidFill>
                  <a:schemeClr val="tx1"/>
                </a:solidFill>
              </a:rPr>
              <a:t>Lane Miles: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13,532     </a:t>
            </a:r>
            <a:endParaRPr lang="en-US" sz="2000" dirty="0">
              <a:solidFill>
                <a:schemeClr val="tx1"/>
              </a:solidFill>
              <a:latin typeface="+mn-lt"/>
              <a:cs typeface="Segoe UI"/>
            </a:endParaRPr>
          </a:p>
        </p:txBody>
      </p:sp>
      <p:pic>
        <p:nvPicPr>
          <p:cNvPr id="10" name="Picture 9" descr="Map of Nevada, with markings for each District as defined by Nevada Department of Transportation">
            <a:extLst>
              <a:ext uri="{FF2B5EF4-FFF2-40B4-BE49-F238E27FC236}">
                <a16:creationId xmlns:a16="http://schemas.microsoft.com/office/drawing/2014/main" id="{42ABD5B9-C8CB-42F5-5105-7562B1DF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55" y="376354"/>
            <a:ext cx="4435365" cy="62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3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1DB8FD5-361E-4FB5-B13D-86167F9054CE}"/>
              </a:ext>
            </a:extLst>
          </p:cNvPr>
          <p:cNvSpPr txBox="1"/>
          <p:nvPr/>
        </p:nvSpPr>
        <p:spPr>
          <a:xfrm>
            <a:off x="594296" y="249601"/>
            <a:ext cx="1129665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FY2023 Nevada Highway Fund Revenue Sources</a:t>
            </a:r>
            <a:r>
              <a:rPr lang="en-US" sz="3600" b="1" cap="small" spc="200" dirty="0">
                <a:solidFill>
                  <a:prstClr val="white"/>
                </a:solidFill>
                <a:latin typeface="Calibri"/>
                <a:cs typeface="Calibri"/>
              </a:rPr>
              <a:t>)</a:t>
            </a:r>
            <a:endParaRPr kumimoji="0" lang="en-US" sz="3600" b="1" i="0" u="none" strike="noStrike" kern="1200" cap="sm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Text Placeholder 2" descr="2023 state highway fund revenue information ">
            <a:extLst>
              <a:ext uri="{FF2B5EF4-FFF2-40B4-BE49-F238E27FC236}">
                <a16:creationId xmlns:a16="http://schemas.microsoft.com/office/drawing/2014/main" id="{E17174E1-1B85-4A69-2345-D223D83FCCA6}"/>
              </a:ext>
            </a:extLst>
          </p:cNvPr>
          <p:cNvSpPr txBox="1">
            <a:spLocks/>
          </p:cNvSpPr>
          <p:nvPr/>
        </p:nvSpPr>
        <p:spPr>
          <a:xfrm>
            <a:off x="722811" y="1058374"/>
            <a:ext cx="5097190" cy="570742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57" indent="-233357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  <a:lvl2pPr marL="640064" indent="-182875" algn="l" defTabSz="91435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2pPr>
            <a:lvl3pPr marL="1142942" indent="-182875" algn="l" defTabSz="91435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3pPr>
            <a:lvl4pPr marL="1600120" indent="-182875" algn="l" defTabSz="91435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4pPr>
            <a:lvl5pPr marL="2057298" indent="-182875" algn="l" defTabSz="91435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Segoe UI"/>
              </a:rPr>
              <a:t>$1.29B STATE HIGHWAY FUND REVENUE 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Segoe UI"/>
              </a:rPr>
              <a:t>Motor Vehicle Fees &amp; Taxes - $201M</a:t>
            </a:r>
          </a:p>
          <a:p>
            <a:pPr marL="285750" indent="0"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+mn-lt"/>
                <a:cs typeface="Segoe UI"/>
              </a:rPr>
              <a:t>$132.6M - Registration and Bicycle Safety Fees</a:t>
            </a:r>
          </a:p>
          <a:p>
            <a:pPr marL="285750" indent="0"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+mn-lt"/>
                <a:cs typeface="Segoe UI"/>
              </a:rPr>
              <a:t>$45.6M - Motor Carrier Fees</a:t>
            </a:r>
          </a:p>
          <a:p>
            <a:pPr marL="285750" indent="0"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+mn-lt"/>
                <a:cs typeface="Segoe UI"/>
              </a:rPr>
              <a:t>$22.9M - Driver's License Fees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600" b="1" dirty="0" err="1">
                <a:solidFill>
                  <a:schemeClr val="tx1"/>
                </a:solidFill>
                <a:latin typeface="+mn-lt"/>
                <a:cs typeface="Segoe UI"/>
              </a:rPr>
              <a:t>Misc</a:t>
            </a:r>
            <a:r>
              <a:rPr lang="en-US" sz="1600" b="1" dirty="0">
                <a:solidFill>
                  <a:schemeClr val="tx1"/>
                </a:solidFill>
                <a:latin typeface="+mn-lt"/>
                <a:cs typeface="Segoe UI"/>
              </a:rPr>
              <a:t> Revenue - $68M</a:t>
            </a:r>
            <a:endParaRPr lang="en-US" sz="1600" dirty="0">
              <a:solidFill>
                <a:schemeClr val="tx1"/>
              </a:solidFill>
              <a:latin typeface="+mn-lt"/>
              <a:cs typeface="Segoe UI"/>
            </a:endParaRPr>
          </a:p>
          <a:p>
            <a:pPr marL="285750" indent="0">
              <a:spcAft>
                <a:spcPts val="200"/>
              </a:spcAft>
              <a:buFont typeface="Wingdings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cs typeface="Segoe UI"/>
              </a:rPr>
              <a:t>$22.9M - Appropriations from Other Funds</a:t>
            </a:r>
          </a:p>
          <a:p>
            <a:pPr marL="285750" indent="0">
              <a:spcAft>
                <a:spcPts val="200"/>
              </a:spcAft>
              <a:buFont typeface="Wingdings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cs typeface="Segoe UI"/>
              </a:rPr>
              <a:t>$12.8M - Interest</a:t>
            </a:r>
          </a:p>
          <a:p>
            <a:pPr marL="285750" indent="0">
              <a:spcAft>
                <a:spcPts val="200"/>
              </a:spcAft>
              <a:buFont typeface="Wingdings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cs typeface="Segoe UI"/>
              </a:rPr>
              <a:t>$12.0M - Cooperative Construction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Segoe UI"/>
              </a:rPr>
              <a:t>Reimb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Segoe UI"/>
              </a:rPr>
              <a:t>.</a:t>
            </a:r>
          </a:p>
          <a:p>
            <a:pPr marL="285750" indent="0">
              <a:spcAft>
                <a:spcPts val="200"/>
              </a:spcAft>
              <a:buFont typeface="Wingdings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cs typeface="Segoe UI"/>
              </a:rPr>
              <a:t>$20.3M -  Other Misc. Revenue</a:t>
            </a:r>
          </a:p>
          <a:p>
            <a:pPr marL="233045" indent="-233045"/>
            <a:endParaRPr lang="en-US" sz="1800" dirty="0">
              <a:solidFill>
                <a:srgbClr val="000000"/>
              </a:solidFill>
              <a:cs typeface="Segoe UI"/>
            </a:endParaRPr>
          </a:p>
          <a:p>
            <a:pPr marL="233045" indent="-233045"/>
            <a:endParaRPr lang="en-US" sz="1800" dirty="0">
              <a:solidFill>
                <a:srgbClr val="000000"/>
              </a:solidFill>
              <a:cs typeface="Segoe UI"/>
            </a:endParaRPr>
          </a:p>
          <a:p>
            <a:pPr marL="233045" indent="-233045"/>
            <a:endParaRPr lang="en-US" sz="1800" dirty="0">
              <a:solidFill>
                <a:srgbClr val="000000"/>
              </a:solidFill>
              <a:cs typeface="Segoe U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Pie chart for FY 2023 highway fund revenue in millions ">
            <a:extLst>
              <a:ext uri="{FF2B5EF4-FFF2-40B4-BE49-F238E27FC236}">
                <a16:creationId xmlns:a16="http://schemas.microsoft.com/office/drawing/2014/main" id="{57A84799-9584-2692-8B32-ACD1685EF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84" y="1059138"/>
            <a:ext cx="5479083" cy="570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2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1DB8FD5-361E-4FB5-B13D-86167F9054CE}"/>
              </a:ext>
            </a:extLst>
          </p:cNvPr>
          <p:cNvSpPr txBox="1"/>
          <p:nvPr/>
        </p:nvSpPr>
        <p:spPr>
          <a:xfrm>
            <a:off x="625642" y="168414"/>
            <a:ext cx="1024436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State Highway Fund Expenditures – FY 2023 </a:t>
            </a:r>
          </a:p>
        </p:txBody>
      </p:sp>
      <p:pic>
        <p:nvPicPr>
          <p:cNvPr id="9" name="Picture 8" descr="Pie chart for State Highway Fund Expenditures. ">
            <a:extLst>
              <a:ext uri="{FF2B5EF4-FFF2-40B4-BE49-F238E27FC236}">
                <a16:creationId xmlns:a16="http://schemas.microsoft.com/office/drawing/2014/main" id="{18A33C99-9B0A-0FDA-EFFD-637A9F1F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" y="1565679"/>
            <a:ext cx="5060050" cy="4936256"/>
          </a:xfrm>
          <a:prstGeom prst="rect">
            <a:avLst/>
          </a:prstGeom>
        </p:spPr>
      </p:pic>
      <p:pic>
        <p:nvPicPr>
          <p:cNvPr id="11" name="Picture 10" descr="Additional pie chart regarding NDOT Expenditures.">
            <a:extLst>
              <a:ext uri="{FF2B5EF4-FFF2-40B4-BE49-F238E27FC236}">
                <a16:creationId xmlns:a16="http://schemas.microsoft.com/office/drawing/2014/main" id="{274EDD73-F6B0-744F-9973-24ECBC09B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245" y="1797631"/>
            <a:ext cx="4336758" cy="409831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E8B760-7FAE-22BA-5D44-2064991CD423}"/>
              </a:ext>
            </a:extLst>
          </p:cNvPr>
          <p:cNvCxnSpPr>
            <a:cxnSpLocks/>
          </p:cNvCxnSpPr>
          <p:nvPr/>
        </p:nvCxnSpPr>
        <p:spPr>
          <a:xfrm>
            <a:off x="3770811" y="3429000"/>
            <a:ext cx="3596640" cy="202474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1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1DB8FD5-361E-4FB5-B13D-86167F9054CE}"/>
              </a:ext>
            </a:extLst>
          </p:cNvPr>
          <p:cNvSpPr txBox="1"/>
          <p:nvPr/>
        </p:nvSpPr>
        <p:spPr>
          <a:xfrm>
            <a:off x="581326" y="357177"/>
            <a:ext cx="112966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Inflation Outpaces Revenue Growth</a:t>
            </a:r>
            <a:endParaRPr lang="en-US" sz="3200" i="0" u="none" strike="noStrike" kern="12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33595FEE-1738-44E3-B83D-769B319131D9}"/>
              </a:ext>
            </a:extLst>
          </p:cNvPr>
          <p:cNvGraphicFramePr>
            <a:graphicFrameLocks/>
          </p:cNvGraphicFramePr>
          <p:nvPr/>
        </p:nvGraphicFramePr>
        <p:xfrm>
          <a:off x="7444456" y="4149328"/>
          <a:ext cx="2842539" cy="235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National highway construction cost index VS highway fund state user revenue growth ">
            <a:extLst>
              <a:ext uri="{FF2B5EF4-FFF2-40B4-BE49-F238E27FC236}">
                <a16:creationId xmlns:a16="http://schemas.microsoft.com/office/drawing/2014/main" id="{352A2B27-18E3-134E-9163-2C497642F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924" y="941952"/>
            <a:ext cx="5973870" cy="58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9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DE61-D14E-43AF-8367-3A9FE7D7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82" y="236352"/>
            <a:ext cx="3927117" cy="1352752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Staff Vacancies</a:t>
            </a:r>
            <a:br>
              <a:rPr lang="en-US" sz="2500" dirty="0">
                <a:latin typeface="Helvetica Neue" panose="02000503000000020004"/>
                <a:cs typeface="Calibri" panose="020F0502020204030204" pitchFamily="34" charset="0"/>
              </a:rPr>
            </a:br>
            <a:br>
              <a:rPr lang="en-US" sz="2500" dirty="0">
                <a:latin typeface="Helvetica Neue" panose="02000503000000020004"/>
                <a:cs typeface="Calibri" panose="020F0502020204030204" pitchFamily="34" charset="0"/>
              </a:rPr>
            </a:br>
            <a:endParaRPr lang="en-US" sz="2500" dirty="0"/>
          </a:p>
        </p:txBody>
      </p:sp>
      <p:grpSp>
        <p:nvGrpSpPr>
          <p:cNvPr id="3" name="Group 2" descr="pie charts with staff vacancy data ">
            <a:extLst>
              <a:ext uri="{FF2B5EF4-FFF2-40B4-BE49-F238E27FC236}">
                <a16:creationId xmlns:a16="http://schemas.microsoft.com/office/drawing/2014/main" id="{C25C67DD-3583-0FCC-DA73-2CC8F93BD1FF}"/>
              </a:ext>
            </a:extLst>
          </p:cNvPr>
          <p:cNvGrpSpPr/>
          <p:nvPr/>
        </p:nvGrpSpPr>
        <p:grpSpPr>
          <a:xfrm>
            <a:off x="4795896" y="246077"/>
            <a:ext cx="4632991" cy="6387483"/>
            <a:chOff x="3498139" y="8862"/>
            <a:chExt cx="4995806" cy="66905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FF13DB6-140B-5EDC-47FE-E4B146772D8C}"/>
                </a:ext>
              </a:extLst>
            </p:cNvPr>
            <p:cNvGrpSpPr/>
            <p:nvPr/>
          </p:nvGrpSpPr>
          <p:grpSpPr>
            <a:xfrm>
              <a:off x="3756913" y="51467"/>
              <a:ext cx="4637239" cy="6647916"/>
              <a:chOff x="3981450" y="235109"/>
              <a:chExt cx="4232274" cy="6388735"/>
            </a:xfrm>
          </p:grpSpPr>
          <p:sp>
            <p:nvSpPr>
              <p:cNvPr id="22" name="SubDist Las Vegas">
                <a:extLst>
                  <a:ext uri="{FF2B5EF4-FFF2-40B4-BE49-F238E27FC236}">
                    <a16:creationId xmlns:a16="http://schemas.microsoft.com/office/drawing/2014/main" id="{48D61B69-B3C1-6BA2-3B72-2B869AAF7DEB}"/>
                  </a:ext>
                </a:extLst>
              </p:cNvPr>
              <p:cNvSpPr/>
              <p:nvPr/>
            </p:nvSpPr>
            <p:spPr>
              <a:xfrm>
                <a:off x="6547643" y="3263902"/>
                <a:ext cx="1666081" cy="3359942"/>
              </a:xfrm>
              <a:custGeom>
                <a:avLst/>
                <a:gdLst>
                  <a:gd name="connsiteX0" fmla="*/ 920750 w 1644650"/>
                  <a:gd name="connsiteY0" fmla="*/ 577850 h 3333750"/>
                  <a:gd name="connsiteX1" fmla="*/ 292100 w 1644650"/>
                  <a:gd name="connsiteY1" fmla="*/ 895350 h 3333750"/>
                  <a:gd name="connsiteX2" fmla="*/ 317500 w 1644650"/>
                  <a:gd name="connsiteY2" fmla="*/ 1670050 h 3333750"/>
                  <a:gd name="connsiteX3" fmla="*/ 0 w 1644650"/>
                  <a:gd name="connsiteY3" fmla="*/ 2127250 h 3333750"/>
                  <a:gd name="connsiteX4" fmla="*/ 1257300 w 1644650"/>
                  <a:gd name="connsiteY4" fmla="*/ 3333750 h 3333750"/>
                  <a:gd name="connsiteX5" fmla="*/ 1270000 w 1644650"/>
                  <a:gd name="connsiteY5" fmla="*/ 3295650 h 3333750"/>
                  <a:gd name="connsiteX6" fmla="*/ 1212850 w 1644650"/>
                  <a:gd name="connsiteY6" fmla="*/ 3244850 h 3333750"/>
                  <a:gd name="connsiteX7" fmla="*/ 1289050 w 1644650"/>
                  <a:gd name="connsiteY7" fmla="*/ 3251200 h 3333750"/>
                  <a:gd name="connsiteX8" fmla="*/ 1238250 w 1644650"/>
                  <a:gd name="connsiteY8" fmla="*/ 2997200 h 3333750"/>
                  <a:gd name="connsiteX9" fmla="*/ 1200150 w 1644650"/>
                  <a:gd name="connsiteY9" fmla="*/ 2952750 h 3333750"/>
                  <a:gd name="connsiteX10" fmla="*/ 1181100 w 1644650"/>
                  <a:gd name="connsiteY10" fmla="*/ 2882900 h 3333750"/>
                  <a:gd name="connsiteX11" fmla="*/ 1238250 w 1644650"/>
                  <a:gd name="connsiteY11" fmla="*/ 2882900 h 3333750"/>
                  <a:gd name="connsiteX12" fmla="*/ 1187450 w 1644650"/>
                  <a:gd name="connsiteY12" fmla="*/ 2863850 h 3333750"/>
                  <a:gd name="connsiteX13" fmla="*/ 1257300 w 1644650"/>
                  <a:gd name="connsiteY13" fmla="*/ 2832100 h 3333750"/>
                  <a:gd name="connsiteX14" fmla="*/ 1181100 w 1644650"/>
                  <a:gd name="connsiteY14" fmla="*/ 2781300 h 3333750"/>
                  <a:gd name="connsiteX15" fmla="*/ 1162050 w 1644650"/>
                  <a:gd name="connsiteY15" fmla="*/ 2597150 h 3333750"/>
                  <a:gd name="connsiteX16" fmla="*/ 1193800 w 1644650"/>
                  <a:gd name="connsiteY16" fmla="*/ 2552700 h 3333750"/>
                  <a:gd name="connsiteX17" fmla="*/ 1162050 w 1644650"/>
                  <a:gd name="connsiteY17" fmla="*/ 2495550 h 3333750"/>
                  <a:gd name="connsiteX18" fmla="*/ 1155700 w 1644650"/>
                  <a:gd name="connsiteY18" fmla="*/ 2349500 h 3333750"/>
                  <a:gd name="connsiteX19" fmla="*/ 1282700 w 1644650"/>
                  <a:gd name="connsiteY19" fmla="*/ 2279650 h 3333750"/>
                  <a:gd name="connsiteX20" fmla="*/ 1403350 w 1644650"/>
                  <a:gd name="connsiteY20" fmla="*/ 2311400 h 3333750"/>
                  <a:gd name="connsiteX21" fmla="*/ 1346200 w 1644650"/>
                  <a:gd name="connsiteY21" fmla="*/ 2241550 h 3333750"/>
                  <a:gd name="connsiteX22" fmla="*/ 1384300 w 1644650"/>
                  <a:gd name="connsiteY22" fmla="*/ 2228850 h 3333750"/>
                  <a:gd name="connsiteX23" fmla="*/ 1390650 w 1644650"/>
                  <a:gd name="connsiteY23" fmla="*/ 2152650 h 3333750"/>
                  <a:gd name="connsiteX24" fmla="*/ 1346200 w 1644650"/>
                  <a:gd name="connsiteY24" fmla="*/ 2146300 h 3333750"/>
                  <a:gd name="connsiteX25" fmla="*/ 1422400 w 1644650"/>
                  <a:gd name="connsiteY25" fmla="*/ 2070100 h 3333750"/>
                  <a:gd name="connsiteX26" fmla="*/ 1339850 w 1644650"/>
                  <a:gd name="connsiteY26" fmla="*/ 1955800 h 3333750"/>
                  <a:gd name="connsiteX27" fmla="*/ 1397000 w 1644650"/>
                  <a:gd name="connsiteY27" fmla="*/ 2006600 h 3333750"/>
                  <a:gd name="connsiteX28" fmla="*/ 1428750 w 1644650"/>
                  <a:gd name="connsiteY28" fmla="*/ 1936750 h 3333750"/>
                  <a:gd name="connsiteX29" fmla="*/ 1428750 w 1644650"/>
                  <a:gd name="connsiteY29" fmla="*/ 2012950 h 3333750"/>
                  <a:gd name="connsiteX30" fmla="*/ 1454150 w 1644650"/>
                  <a:gd name="connsiteY30" fmla="*/ 2076450 h 3333750"/>
                  <a:gd name="connsiteX31" fmla="*/ 1403350 w 1644650"/>
                  <a:gd name="connsiteY31" fmla="*/ 2152650 h 3333750"/>
                  <a:gd name="connsiteX32" fmla="*/ 1403350 w 1644650"/>
                  <a:gd name="connsiteY32" fmla="*/ 2228850 h 3333750"/>
                  <a:gd name="connsiteX33" fmla="*/ 1416050 w 1644650"/>
                  <a:gd name="connsiteY33" fmla="*/ 2298700 h 3333750"/>
                  <a:gd name="connsiteX34" fmla="*/ 1460500 w 1644650"/>
                  <a:gd name="connsiteY34" fmla="*/ 2355850 h 3333750"/>
                  <a:gd name="connsiteX35" fmla="*/ 1473200 w 1644650"/>
                  <a:gd name="connsiteY35" fmla="*/ 2413000 h 3333750"/>
                  <a:gd name="connsiteX36" fmla="*/ 1543050 w 1644650"/>
                  <a:gd name="connsiteY36" fmla="*/ 2419350 h 3333750"/>
                  <a:gd name="connsiteX37" fmla="*/ 1644650 w 1644650"/>
                  <a:gd name="connsiteY37" fmla="*/ 2254250 h 3333750"/>
                  <a:gd name="connsiteX38" fmla="*/ 1555750 w 1644650"/>
                  <a:gd name="connsiteY38" fmla="*/ 0 h 3333750"/>
                  <a:gd name="connsiteX39" fmla="*/ 895350 w 1644650"/>
                  <a:gd name="connsiteY39" fmla="*/ 12700 h 3333750"/>
                  <a:gd name="connsiteX40" fmla="*/ 920750 w 1644650"/>
                  <a:gd name="connsiteY40" fmla="*/ 577850 h 3333750"/>
                  <a:gd name="connsiteX0" fmla="*/ 939800 w 1663700"/>
                  <a:gd name="connsiteY0" fmla="*/ 577850 h 3333750"/>
                  <a:gd name="connsiteX1" fmla="*/ 311150 w 1663700"/>
                  <a:gd name="connsiteY1" fmla="*/ 895350 h 3333750"/>
                  <a:gd name="connsiteX2" fmla="*/ 336550 w 1663700"/>
                  <a:gd name="connsiteY2" fmla="*/ 1670050 h 3333750"/>
                  <a:gd name="connsiteX3" fmla="*/ 0 w 1663700"/>
                  <a:gd name="connsiteY3" fmla="*/ 2139950 h 3333750"/>
                  <a:gd name="connsiteX4" fmla="*/ 1276350 w 1663700"/>
                  <a:gd name="connsiteY4" fmla="*/ 3333750 h 3333750"/>
                  <a:gd name="connsiteX5" fmla="*/ 1289050 w 1663700"/>
                  <a:gd name="connsiteY5" fmla="*/ 3295650 h 3333750"/>
                  <a:gd name="connsiteX6" fmla="*/ 1231900 w 1663700"/>
                  <a:gd name="connsiteY6" fmla="*/ 3244850 h 3333750"/>
                  <a:gd name="connsiteX7" fmla="*/ 1308100 w 1663700"/>
                  <a:gd name="connsiteY7" fmla="*/ 3251200 h 3333750"/>
                  <a:gd name="connsiteX8" fmla="*/ 1257300 w 1663700"/>
                  <a:gd name="connsiteY8" fmla="*/ 2997200 h 3333750"/>
                  <a:gd name="connsiteX9" fmla="*/ 1219200 w 1663700"/>
                  <a:gd name="connsiteY9" fmla="*/ 2952750 h 3333750"/>
                  <a:gd name="connsiteX10" fmla="*/ 1200150 w 1663700"/>
                  <a:gd name="connsiteY10" fmla="*/ 2882900 h 3333750"/>
                  <a:gd name="connsiteX11" fmla="*/ 1257300 w 1663700"/>
                  <a:gd name="connsiteY11" fmla="*/ 2882900 h 3333750"/>
                  <a:gd name="connsiteX12" fmla="*/ 1206500 w 1663700"/>
                  <a:gd name="connsiteY12" fmla="*/ 2863850 h 3333750"/>
                  <a:gd name="connsiteX13" fmla="*/ 1276350 w 1663700"/>
                  <a:gd name="connsiteY13" fmla="*/ 2832100 h 3333750"/>
                  <a:gd name="connsiteX14" fmla="*/ 1200150 w 1663700"/>
                  <a:gd name="connsiteY14" fmla="*/ 2781300 h 3333750"/>
                  <a:gd name="connsiteX15" fmla="*/ 1181100 w 1663700"/>
                  <a:gd name="connsiteY15" fmla="*/ 2597150 h 3333750"/>
                  <a:gd name="connsiteX16" fmla="*/ 1212850 w 1663700"/>
                  <a:gd name="connsiteY16" fmla="*/ 2552700 h 3333750"/>
                  <a:gd name="connsiteX17" fmla="*/ 1181100 w 1663700"/>
                  <a:gd name="connsiteY17" fmla="*/ 2495550 h 3333750"/>
                  <a:gd name="connsiteX18" fmla="*/ 1174750 w 1663700"/>
                  <a:gd name="connsiteY18" fmla="*/ 2349500 h 3333750"/>
                  <a:gd name="connsiteX19" fmla="*/ 1301750 w 1663700"/>
                  <a:gd name="connsiteY19" fmla="*/ 2279650 h 3333750"/>
                  <a:gd name="connsiteX20" fmla="*/ 1422400 w 1663700"/>
                  <a:gd name="connsiteY20" fmla="*/ 2311400 h 3333750"/>
                  <a:gd name="connsiteX21" fmla="*/ 1365250 w 1663700"/>
                  <a:gd name="connsiteY21" fmla="*/ 2241550 h 3333750"/>
                  <a:gd name="connsiteX22" fmla="*/ 1403350 w 1663700"/>
                  <a:gd name="connsiteY22" fmla="*/ 2228850 h 3333750"/>
                  <a:gd name="connsiteX23" fmla="*/ 1409700 w 1663700"/>
                  <a:gd name="connsiteY23" fmla="*/ 2152650 h 3333750"/>
                  <a:gd name="connsiteX24" fmla="*/ 1365250 w 1663700"/>
                  <a:gd name="connsiteY24" fmla="*/ 2146300 h 3333750"/>
                  <a:gd name="connsiteX25" fmla="*/ 1441450 w 1663700"/>
                  <a:gd name="connsiteY25" fmla="*/ 2070100 h 3333750"/>
                  <a:gd name="connsiteX26" fmla="*/ 1358900 w 1663700"/>
                  <a:gd name="connsiteY26" fmla="*/ 1955800 h 3333750"/>
                  <a:gd name="connsiteX27" fmla="*/ 1416050 w 1663700"/>
                  <a:gd name="connsiteY27" fmla="*/ 2006600 h 3333750"/>
                  <a:gd name="connsiteX28" fmla="*/ 1447800 w 1663700"/>
                  <a:gd name="connsiteY28" fmla="*/ 1936750 h 3333750"/>
                  <a:gd name="connsiteX29" fmla="*/ 1447800 w 1663700"/>
                  <a:gd name="connsiteY29" fmla="*/ 2012950 h 3333750"/>
                  <a:gd name="connsiteX30" fmla="*/ 1473200 w 1663700"/>
                  <a:gd name="connsiteY30" fmla="*/ 2076450 h 3333750"/>
                  <a:gd name="connsiteX31" fmla="*/ 1422400 w 1663700"/>
                  <a:gd name="connsiteY31" fmla="*/ 2152650 h 3333750"/>
                  <a:gd name="connsiteX32" fmla="*/ 1422400 w 1663700"/>
                  <a:gd name="connsiteY32" fmla="*/ 2228850 h 3333750"/>
                  <a:gd name="connsiteX33" fmla="*/ 1435100 w 1663700"/>
                  <a:gd name="connsiteY33" fmla="*/ 2298700 h 3333750"/>
                  <a:gd name="connsiteX34" fmla="*/ 1479550 w 1663700"/>
                  <a:gd name="connsiteY34" fmla="*/ 2355850 h 3333750"/>
                  <a:gd name="connsiteX35" fmla="*/ 1492250 w 1663700"/>
                  <a:gd name="connsiteY35" fmla="*/ 2413000 h 3333750"/>
                  <a:gd name="connsiteX36" fmla="*/ 1562100 w 1663700"/>
                  <a:gd name="connsiteY36" fmla="*/ 2419350 h 3333750"/>
                  <a:gd name="connsiteX37" fmla="*/ 1663700 w 1663700"/>
                  <a:gd name="connsiteY37" fmla="*/ 2254250 h 3333750"/>
                  <a:gd name="connsiteX38" fmla="*/ 1574800 w 1663700"/>
                  <a:gd name="connsiteY38" fmla="*/ 0 h 3333750"/>
                  <a:gd name="connsiteX39" fmla="*/ 914400 w 1663700"/>
                  <a:gd name="connsiteY39" fmla="*/ 12700 h 3333750"/>
                  <a:gd name="connsiteX40" fmla="*/ 939800 w 1663700"/>
                  <a:gd name="connsiteY40" fmla="*/ 577850 h 3333750"/>
                  <a:gd name="connsiteX0" fmla="*/ 939800 w 1663700"/>
                  <a:gd name="connsiteY0" fmla="*/ 577850 h 3359943"/>
                  <a:gd name="connsiteX1" fmla="*/ 311150 w 1663700"/>
                  <a:gd name="connsiteY1" fmla="*/ 895350 h 3359943"/>
                  <a:gd name="connsiteX2" fmla="*/ 336550 w 1663700"/>
                  <a:gd name="connsiteY2" fmla="*/ 1670050 h 3359943"/>
                  <a:gd name="connsiteX3" fmla="*/ 0 w 1663700"/>
                  <a:gd name="connsiteY3" fmla="*/ 2139950 h 3359943"/>
                  <a:gd name="connsiteX4" fmla="*/ 1266825 w 1663700"/>
                  <a:gd name="connsiteY4" fmla="*/ 3359943 h 3359943"/>
                  <a:gd name="connsiteX5" fmla="*/ 1289050 w 1663700"/>
                  <a:gd name="connsiteY5" fmla="*/ 3295650 h 3359943"/>
                  <a:gd name="connsiteX6" fmla="*/ 1231900 w 1663700"/>
                  <a:gd name="connsiteY6" fmla="*/ 3244850 h 3359943"/>
                  <a:gd name="connsiteX7" fmla="*/ 1308100 w 1663700"/>
                  <a:gd name="connsiteY7" fmla="*/ 3251200 h 3359943"/>
                  <a:gd name="connsiteX8" fmla="*/ 1257300 w 1663700"/>
                  <a:gd name="connsiteY8" fmla="*/ 2997200 h 3359943"/>
                  <a:gd name="connsiteX9" fmla="*/ 1219200 w 1663700"/>
                  <a:gd name="connsiteY9" fmla="*/ 2952750 h 3359943"/>
                  <a:gd name="connsiteX10" fmla="*/ 1200150 w 1663700"/>
                  <a:gd name="connsiteY10" fmla="*/ 2882900 h 3359943"/>
                  <a:gd name="connsiteX11" fmla="*/ 1257300 w 1663700"/>
                  <a:gd name="connsiteY11" fmla="*/ 2882900 h 3359943"/>
                  <a:gd name="connsiteX12" fmla="*/ 1206500 w 1663700"/>
                  <a:gd name="connsiteY12" fmla="*/ 2863850 h 3359943"/>
                  <a:gd name="connsiteX13" fmla="*/ 1276350 w 1663700"/>
                  <a:gd name="connsiteY13" fmla="*/ 2832100 h 3359943"/>
                  <a:gd name="connsiteX14" fmla="*/ 1200150 w 1663700"/>
                  <a:gd name="connsiteY14" fmla="*/ 2781300 h 3359943"/>
                  <a:gd name="connsiteX15" fmla="*/ 1181100 w 1663700"/>
                  <a:gd name="connsiteY15" fmla="*/ 2597150 h 3359943"/>
                  <a:gd name="connsiteX16" fmla="*/ 1212850 w 1663700"/>
                  <a:gd name="connsiteY16" fmla="*/ 2552700 h 3359943"/>
                  <a:gd name="connsiteX17" fmla="*/ 1181100 w 1663700"/>
                  <a:gd name="connsiteY17" fmla="*/ 2495550 h 3359943"/>
                  <a:gd name="connsiteX18" fmla="*/ 1174750 w 1663700"/>
                  <a:gd name="connsiteY18" fmla="*/ 2349500 h 3359943"/>
                  <a:gd name="connsiteX19" fmla="*/ 1301750 w 1663700"/>
                  <a:gd name="connsiteY19" fmla="*/ 2279650 h 3359943"/>
                  <a:gd name="connsiteX20" fmla="*/ 1422400 w 1663700"/>
                  <a:gd name="connsiteY20" fmla="*/ 2311400 h 3359943"/>
                  <a:gd name="connsiteX21" fmla="*/ 1365250 w 1663700"/>
                  <a:gd name="connsiteY21" fmla="*/ 2241550 h 3359943"/>
                  <a:gd name="connsiteX22" fmla="*/ 1403350 w 1663700"/>
                  <a:gd name="connsiteY22" fmla="*/ 2228850 h 3359943"/>
                  <a:gd name="connsiteX23" fmla="*/ 1409700 w 1663700"/>
                  <a:gd name="connsiteY23" fmla="*/ 2152650 h 3359943"/>
                  <a:gd name="connsiteX24" fmla="*/ 1365250 w 1663700"/>
                  <a:gd name="connsiteY24" fmla="*/ 2146300 h 3359943"/>
                  <a:gd name="connsiteX25" fmla="*/ 1441450 w 1663700"/>
                  <a:gd name="connsiteY25" fmla="*/ 2070100 h 3359943"/>
                  <a:gd name="connsiteX26" fmla="*/ 1358900 w 1663700"/>
                  <a:gd name="connsiteY26" fmla="*/ 1955800 h 3359943"/>
                  <a:gd name="connsiteX27" fmla="*/ 1416050 w 1663700"/>
                  <a:gd name="connsiteY27" fmla="*/ 2006600 h 3359943"/>
                  <a:gd name="connsiteX28" fmla="*/ 1447800 w 1663700"/>
                  <a:gd name="connsiteY28" fmla="*/ 1936750 h 3359943"/>
                  <a:gd name="connsiteX29" fmla="*/ 1447800 w 1663700"/>
                  <a:gd name="connsiteY29" fmla="*/ 2012950 h 3359943"/>
                  <a:gd name="connsiteX30" fmla="*/ 1473200 w 1663700"/>
                  <a:gd name="connsiteY30" fmla="*/ 2076450 h 3359943"/>
                  <a:gd name="connsiteX31" fmla="*/ 1422400 w 1663700"/>
                  <a:gd name="connsiteY31" fmla="*/ 2152650 h 3359943"/>
                  <a:gd name="connsiteX32" fmla="*/ 1422400 w 1663700"/>
                  <a:gd name="connsiteY32" fmla="*/ 2228850 h 3359943"/>
                  <a:gd name="connsiteX33" fmla="*/ 1435100 w 1663700"/>
                  <a:gd name="connsiteY33" fmla="*/ 2298700 h 3359943"/>
                  <a:gd name="connsiteX34" fmla="*/ 1479550 w 1663700"/>
                  <a:gd name="connsiteY34" fmla="*/ 2355850 h 3359943"/>
                  <a:gd name="connsiteX35" fmla="*/ 1492250 w 1663700"/>
                  <a:gd name="connsiteY35" fmla="*/ 2413000 h 3359943"/>
                  <a:gd name="connsiteX36" fmla="*/ 1562100 w 1663700"/>
                  <a:gd name="connsiteY36" fmla="*/ 2419350 h 3359943"/>
                  <a:gd name="connsiteX37" fmla="*/ 1663700 w 1663700"/>
                  <a:gd name="connsiteY37" fmla="*/ 2254250 h 3359943"/>
                  <a:gd name="connsiteX38" fmla="*/ 1574800 w 1663700"/>
                  <a:gd name="connsiteY38" fmla="*/ 0 h 3359943"/>
                  <a:gd name="connsiteX39" fmla="*/ 914400 w 1663700"/>
                  <a:gd name="connsiteY39" fmla="*/ 12700 h 3359943"/>
                  <a:gd name="connsiteX40" fmla="*/ 939800 w 1663700"/>
                  <a:gd name="connsiteY40" fmla="*/ 577850 h 3359943"/>
                  <a:gd name="connsiteX0" fmla="*/ 939800 w 1654175"/>
                  <a:gd name="connsiteY0" fmla="*/ 577850 h 3359943"/>
                  <a:gd name="connsiteX1" fmla="*/ 311150 w 1654175"/>
                  <a:gd name="connsiteY1" fmla="*/ 895350 h 3359943"/>
                  <a:gd name="connsiteX2" fmla="*/ 336550 w 1654175"/>
                  <a:gd name="connsiteY2" fmla="*/ 1670050 h 3359943"/>
                  <a:gd name="connsiteX3" fmla="*/ 0 w 1654175"/>
                  <a:gd name="connsiteY3" fmla="*/ 2139950 h 3359943"/>
                  <a:gd name="connsiteX4" fmla="*/ 1266825 w 1654175"/>
                  <a:gd name="connsiteY4" fmla="*/ 3359943 h 3359943"/>
                  <a:gd name="connsiteX5" fmla="*/ 1289050 w 1654175"/>
                  <a:gd name="connsiteY5" fmla="*/ 3295650 h 3359943"/>
                  <a:gd name="connsiteX6" fmla="*/ 1231900 w 1654175"/>
                  <a:gd name="connsiteY6" fmla="*/ 3244850 h 3359943"/>
                  <a:gd name="connsiteX7" fmla="*/ 1308100 w 1654175"/>
                  <a:gd name="connsiteY7" fmla="*/ 3251200 h 3359943"/>
                  <a:gd name="connsiteX8" fmla="*/ 1257300 w 1654175"/>
                  <a:gd name="connsiteY8" fmla="*/ 2997200 h 3359943"/>
                  <a:gd name="connsiteX9" fmla="*/ 1219200 w 1654175"/>
                  <a:gd name="connsiteY9" fmla="*/ 2952750 h 3359943"/>
                  <a:gd name="connsiteX10" fmla="*/ 1200150 w 1654175"/>
                  <a:gd name="connsiteY10" fmla="*/ 2882900 h 3359943"/>
                  <a:gd name="connsiteX11" fmla="*/ 1257300 w 1654175"/>
                  <a:gd name="connsiteY11" fmla="*/ 2882900 h 3359943"/>
                  <a:gd name="connsiteX12" fmla="*/ 1206500 w 1654175"/>
                  <a:gd name="connsiteY12" fmla="*/ 2863850 h 3359943"/>
                  <a:gd name="connsiteX13" fmla="*/ 1276350 w 1654175"/>
                  <a:gd name="connsiteY13" fmla="*/ 2832100 h 3359943"/>
                  <a:gd name="connsiteX14" fmla="*/ 1200150 w 1654175"/>
                  <a:gd name="connsiteY14" fmla="*/ 2781300 h 3359943"/>
                  <a:gd name="connsiteX15" fmla="*/ 1181100 w 1654175"/>
                  <a:gd name="connsiteY15" fmla="*/ 2597150 h 3359943"/>
                  <a:gd name="connsiteX16" fmla="*/ 1212850 w 1654175"/>
                  <a:gd name="connsiteY16" fmla="*/ 2552700 h 3359943"/>
                  <a:gd name="connsiteX17" fmla="*/ 1181100 w 1654175"/>
                  <a:gd name="connsiteY17" fmla="*/ 2495550 h 3359943"/>
                  <a:gd name="connsiteX18" fmla="*/ 1174750 w 1654175"/>
                  <a:gd name="connsiteY18" fmla="*/ 2349500 h 3359943"/>
                  <a:gd name="connsiteX19" fmla="*/ 1301750 w 1654175"/>
                  <a:gd name="connsiteY19" fmla="*/ 2279650 h 3359943"/>
                  <a:gd name="connsiteX20" fmla="*/ 1422400 w 1654175"/>
                  <a:gd name="connsiteY20" fmla="*/ 2311400 h 3359943"/>
                  <a:gd name="connsiteX21" fmla="*/ 1365250 w 1654175"/>
                  <a:gd name="connsiteY21" fmla="*/ 2241550 h 3359943"/>
                  <a:gd name="connsiteX22" fmla="*/ 1403350 w 1654175"/>
                  <a:gd name="connsiteY22" fmla="*/ 2228850 h 3359943"/>
                  <a:gd name="connsiteX23" fmla="*/ 1409700 w 1654175"/>
                  <a:gd name="connsiteY23" fmla="*/ 2152650 h 3359943"/>
                  <a:gd name="connsiteX24" fmla="*/ 1365250 w 1654175"/>
                  <a:gd name="connsiteY24" fmla="*/ 2146300 h 3359943"/>
                  <a:gd name="connsiteX25" fmla="*/ 1441450 w 1654175"/>
                  <a:gd name="connsiteY25" fmla="*/ 2070100 h 3359943"/>
                  <a:gd name="connsiteX26" fmla="*/ 1358900 w 1654175"/>
                  <a:gd name="connsiteY26" fmla="*/ 1955800 h 3359943"/>
                  <a:gd name="connsiteX27" fmla="*/ 1416050 w 1654175"/>
                  <a:gd name="connsiteY27" fmla="*/ 2006600 h 3359943"/>
                  <a:gd name="connsiteX28" fmla="*/ 1447800 w 1654175"/>
                  <a:gd name="connsiteY28" fmla="*/ 1936750 h 3359943"/>
                  <a:gd name="connsiteX29" fmla="*/ 1447800 w 1654175"/>
                  <a:gd name="connsiteY29" fmla="*/ 2012950 h 3359943"/>
                  <a:gd name="connsiteX30" fmla="*/ 1473200 w 1654175"/>
                  <a:gd name="connsiteY30" fmla="*/ 2076450 h 3359943"/>
                  <a:gd name="connsiteX31" fmla="*/ 1422400 w 1654175"/>
                  <a:gd name="connsiteY31" fmla="*/ 2152650 h 3359943"/>
                  <a:gd name="connsiteX32" fmla="*/ 1422400 w 1654175"/>
                  <a:gd name="connsiteY32" fmla="*/ 2228850 h 3359943"/>
                  <a:gd name="connsiteX33" fmla="*/ 1435100 w 1654175"/>
                  <a:gd name="connsiteY33" fmla="*/ 2298700 h 3359943"/>
                  <a:gd name="connsiteX34" fmla="*/ 1479550 w 1654175"/>
                  <a:gd name="connsiteY34" fmla="*/ 2355850 h 3359943"/>
                  <a:gd name="connsiteX35" fmla="*/ 1492250 w 1654175"/>
                  <a:gd name="connsiteY35" fmla="*/ 2413000 h 3359943"/>
                  <a:gd name="connsiteX36" fmla="*/ 1562100 w 1654175"/>
                  <a:gd name="connsiteY36" fmla="*/ 2419350 h 3359943"/>
                  <a:gd name="connsiteX37" fmla="*/ 1654175 w 1654175"/>
                  <a:gd name="connsiteY37" fmla="*/ 2254250 h 3359943"/>
                  <a:gd name="connsiteX38" fmla="*/ 1574800 w 1654175"/>
                  <a:gd name="connsiteY38" fmla="*/ 0 h 3359943"/>
                  <a:gd name="connsiteX39" fmla="*/ 914400 w 1654175"/>
                  <a:gd name="connsiteY39" fmla="*/ 12700 h 3359943"/>
                  <a:gd name="connsiteX40" fmla="*/ 939800 w 1654175"/>
                  <a:gd name="connsiteY40" fmla="*/ 577850 h 3359943"/>
                  <a:gd name="connsiteX0" fmla="*/ 939800 w 1654175"/>
                  <a:gd name="connsiteY0" fmla="*/ 577850 h 3359943"/>
                  <a:gd name="connsiteX1" fmla="*/ 311150 w 1654175"/>
                  <a:gd name="connsiteY1" fmla="*/ 895350 h 3359943"/>
                  <a:gd name="connsiteX2" fmla="*/ 336550 w 1654175"/>
                  <a:gd name="connsiteY2" fmla="*/ 1670050 h 3359943"/>
                  <a:gd name="connsiteX3" fmla="*/ 0 w 1654175"/>
                  <a:gd name="connsiteY3" fmla="*/ 2139950 h 3359943"/>
                  <a:gd name="connsiteX4" fmla="*/ 1266825 w 1654175"/>
                  <a:gd name="connsiteY4" fmla="*/ 3359943 h 3359943"/>
                  <a:gd name="connsiteX5" fmla="*/ 1289050 w 1654175"/>
                  <a:gd name="connsiteY5" fmla="*/ 3295650 h 3359943"/>
                  <a:gd name="connsiteX6" fmla="*/ 1231900 w 1654175"/>
                  <a:gd name="connsiteY6" fmla="*/ 3244850 h 3359943"/>
                  <a:gd name="connsiteX7" fmla="*/ 1308100 w 1654175"/>
                  <a:gd name="connsiteY7" fmla="*/ 3251200 h 3359943"/>
                  <a:gd name="connsiteX8" fmla="*/ 1257300 w 1654175"/>
                  <a:gd name="connsiteY8" fmla="*/ 2997200 h 3359943"/>
                  <a:gd name="connsiteX9" fmla="*/ 1219200 w 1654175"/>
                  <a:gd name="connsiteY9" fmla="*/ 2952750 h 3359943"/>
                  <a:gd name="connsiteX10" fmla="*/ 1200150 w 1654175"/>
                  <a:gd name="connsiteY10" fmla="*/ 2882900 h 3359943"/>
                  <a:gd name="connsiteX11" fmla="*/ 1257300 w 1654175"/>
                  <a:gd name="connsiteY11" fmla="*/ 2882900 h 3359943"/>
                  <a:gd name="connsiteX12" fmla="*/ 1206500 w 1654175"/>
                  <a:gd name="connsiteY12" fmla="*/ 2863850 h 3359943"/>
                  <a:gd name="connsiteX13" fmla="*/ 1276350 w 1654175"/>
                  <a:gd name="connsiteY13" fmla="*/ 2832100 h 3359943"/>
                  <a:gd name="connsiteX14" fmla="*/ 1200150 w 1654175"/>
                  <a:gd name="connsiteY14" fmla="*/ 2781300 h 3359943"/>
                  <a:gd name="connsiteX15" fmla="*/ 1181100 w 1654175"/>
                  <a:gd name="connsiteY15" fmla="*/ 2597150 h 3359943"/>
                  <a:gd name="connsiteX16" fmla="*/ 1212850 w 1654175"/>
                  <a:gd name="connsiteY16" fmla="*/ 2552700 h 3359943"/>
                  <a:gd name="connsiteX17" fmla="*/ 1159669 w 1654175"/>
                  <a:gd name="connsiteY17" fmla="*/ 2502694 h 3359943"/>
                  <a:gd name="connsiteX18" fmla="*/ 1174750 w 1654175"/>
                  <a:gd name="connsiteY18" fmla="*/ 2349500 h 3359943"/>
                  <a:gd name="connsiteX19" fmla="*/ 1301750 w 1654175"/>
                  <a:gd name="connsiteY19" fmla="*/ 2279650 h 3359943"/>
                  <a:gd name="connsiteX20" fmla="*/ 1422400 w 1654175"/>
                  <a:gd name="connsiteY20" fmla="*/ 2311400 h 3359943"/>
                  <a:gd name="connsiteX21" fmla="*/ 1365250 w 1654175"/>
                  <a:gd name="connsiteY21" fmla="*/ 2241550 h 3359943"/>
                  <a:gd name="connsiteX22" fmla="*/ 1403350 w 1654175"/>
                  <a:gd name="connsiteY22" fmla="*/ 2228850 h 3359943"/>
                  <a:gd name="connsiteX23" fmla="*/ 1409700 w 1654175"/>
                  <a:gd name="connsiteY23" fmla="*/ 2152650 h 3359943"/>
                  <a:gd name="connsiteX24" fmla="*/ 1365250 w 1654175"/>
                  <a:gd name="connsiteY24" fmla="*/ 2146300 h 3359943"/>
                  <a:gd name="connsiteX25" fmla="*/ 1441450 w 1654175"/>
                  <a:gd name="connsiteY25" fmla="*/ 2070100 h 3359943"/>
                  <a:gd name="connsiteX26" fmla="*/ 1358900 w 1654175"/>
                  <a:gd name="connsiteY26" fmla="*/ 1955800 h 3359943"/>
                  <a:gd name="connsiteX27" fmla="*/ 1416050 w 1654175"/>
                  <a:gd name="connsiteY27" fmla="*/ 2006600 h 3359943"/>
                  <a:gd name="connsiteX28" fmla="*/ 1447800 w 1654175"/>
                  <a:gd name="connsiteY28" fmla="*/ 1936750 h 3359943"/>
                  <a:gd name="connsiteX29" fmla="*/ 1447800 w 1654175"/>
                  <a:gd name="connsiteY29" fmla="*/ 2012950 h 3359943"/>
                  <a:gd name="connsiteX30" fmla="*/ 1473200 w 1654175"/>
                  <a:gd name="connsiteY30" fmla="*/ 2076450 h 3359943"/>
                  <a:gd name="connsiteX31" fmla="*/ 1422400 w 1654175"/>
                  <a:gd name="connsiteY31" fmla="*/ 2152650 h 3359943"/>
                  <a:gd name="connsiteX32" fmla="*/ 1422400 w 1654175"/>
                  <a:gd name="connsiteY32" fmla="*/ 2228850 h 3359943"/>
                  <a:gd name="connsiteX33" fmla="*/ 1435100 w 1654175"/>
                  <a:gd name="connsiteY33" fmla="*/ 2298700 h 3359943"/>
                  <a:gd name="connsiteX34" fmla="*/ 1479550 w 1654175"/>
                  <a:gd name="connsiteY34" fmla="*/ 2355850 h 3359943"/>
                  <a:gd name="connsiteX35" fmla="*/ 1492250 w 1654175"/>
                  <a:gd name="connsiteY35" fmla="*/ 2413000 h 3359943"/>
                  <a:gd name="connsiteX36" fmla="*/ 1562100 w 1654175"/>
                  <a:gd name="connsiteY36" fmla="*/ 2419350 h 3359943"/>
                  <a:gd name="connsiteX37" fmla="*/ 1654175 w 1654175"/>
                  <a:gd name="connsiteY37" fmla="*/ 2254250 h 3359943"/>
                  <a:gd name="connsiteX38" fmla="*/ 1574800 w 1654175"/>
                  <a:gd name="connsiteY38" fmla="*/ 0 h 3359943"/>
                  <a:gd name="connsiteX39" fmla="*/ 914400 w 1654175"/>
                  <a:gd name="connsiteY39" fmla="*/ 12700 h 3359943"/>
                  <a:gd name="connsiteX40" fmla="*/ 939800 w 1654175"/>
                  <a:gd name="connsiteY40" fmla="*/ 577850 h 3359943"/>
                  <a:gd name="connsiteX0" fmla="*/ 939800 w 1654175"/>
                  <a:gd name="connsiteY0" fmla="*/ 577850 h 3359943"/>
                  <a:gd name="connsiteX1" fmla="*/ 311150 w 1654175"/>
                  <a:gd name="connsiteY1" fmla="*/ 895350 h 3359943"/>
                  <a:gd name="connsiteX2" fmla="*/ 336550 w 1654175"/>
                  <a:gd name="connsiteY2" fmla="*/ 1670050 h 3359943"/>
                  <a:gd name="connsiteX3" fmla="*/ 0 w 1654175"/>
                  <a:gd name="connsiteY3" fmla="*/ 2139950 h 3359943"/>
                  <a:gd name="connsiteX4" fmla="*/ 1266825 w 1654175"/>
                  <a:gd name="connsiteY4" fmla="*/ 3359943 h 3359943"/>
                  <a:gd name="connsiteX5" fmla="*/ 1289050 w 1654175"/>
                  <a:gd name="connsiteY5" fmla="*/ 3295650 h 3359943"/>
                  <a:gd name="connsiteX6" fmla="*/ 1231900 w 1654175"/>
                  <a:gd name="connsiteY6" fmla="*/ 3244850 h 3359943"/>
                  <a:gd name="connsiteX7" fmla="*/ 1308100 w 1654175"/>
                  <a:gd name="connsiteY7" fmla="*/ 3251200 h 3359943"/>
                  <a:gd name="connsiteX8" fmla="*/ 1257300 w 1654175"/>
                  <a:gd name="connsiteY8" fmla="*/ 2997200 h 3359943"/>
                  <a:gd name="connsiteX9" fmla="*/ 1219200 w 1654175"/>
                  <a:gd name="connsiteY9" fmla="*/ 2952750 h 3359943"/>
                  <a:gd name="connsiteX10" fmla="*/ 1200150 w 1654175"/>
                  <a:gd name="connsiteY10" fmla="*/ 2882900 h 3359943"/>
                  <a:gd name="connsiteX11" fmla="*/ 1257300 w 1654175"/>
                  <a:gd name="connsiteY11" fmla="*/ 2882900 h 3359943"/>
                  <a:gd name="connsiteX12" fmla="*/ 1206500 w 1654175"/>
                  <a:gd name="connsiteY12" fmla="*/ 2863850 h 3359943"/>
                  <a:gd name="connsiteX13" fmla="*/ 1276350 w 1654175"/>
                  <a:gd name="connsiteY13" fmla="*/ 2832100 h 3359943"/>
                  <a:gd name="connsiteX14" fmla="*/ 1200150 w 1654175"/>
                  <a:gd name="connsiteY14" fmla="*/ 2781300 h 3359943"/>
                  <a:gd name="connsiteX15" fmla="*/ 1181100 w 1654175"/>
                  <a:gd name="connsiteY15" fmla="*/ 2597150 h 3359943"/>
                  <a:gd name="connsiteX16" fmla="*/ 1212850 w 1654175"/>
                  <a:gd name="connsiteY16" fmla="*/ 2552700 h 3359943"/>
                  <a:gd name="connsiteX17" fmla="*/ 1159669 w 1654175"/>
                  <a:gd name="connsiteY17" fmla="*/ 2502694 h 3359943"/>
                  <a:gd name="connsiteX18" fmla="*/ 1174750 w 1654175"/>
                  <a:gd name="connsiteY18" fmla="*/ 2349500 h 3359943"/>
                  <a:gd name="connsiteX19" fmla="*/ 1306512 w 1654175"/>
                  <a:gd name="connsiteY19" fmla="*/ 2303462 h 3359943"/>
                  <a:gd name="connsiteX20" fmla="*/ 1422400 w 1654175"/>
                  <a:gd name="connsiteY20" fmla="*/ 2311400 h 3359943"/>
                  <a:gd name="connsiteX21" fmla="*/ 1365250 w 1654175"/>
                  <a:gd name="connsiteY21" fmla="*/ 2241550 h 3359943"/>
                  <a:gd name="connsiteX22" fmla="*/ 1403350 w 1654175"/>
                  <a:gd name="connsiteY22" fmla="*/ 2228850 h 3359943"/>
                  <a:gd name="connsiteX23" fmla="*/ 1409700 w 1654175"/>
                  <a:gd name="connsiteY23" fmla="*/ 2152650 h 3359943"/>
                  <a:gd name="connsiteX24" fmla="*/ 1365250 w 1654175"/>
                  <a:gd name="connsiteY24" fmla="*/ 2146300 h 3359943"/>
                  <a:gd name="connsiteX25" fmla="*/ 1441450 w 1654175"/>
                  <a:gd name="connsiteY25" fmla="*/ 2070100 h 3359943"/>
                  <a:gd name="connsiteX26" fmla="*/ 1358900 w 1654175"/>
                  <a:gd name="connsiteY26" fmla="*/ 1955800 h 3359943"/>
                  <a:gd name="connsiteX27" fmla="*/ 1416050 w 1654175"/>
                  <a:gd name="connsiteY27" fmla="*/ 2006600 h 3359943"/>
                  <a:gd name="connsiteX28" fmla="*/ 1447800 w 1654175"/>
                  <a:gd name="connsiteY28" fmla="*/ 1936750 h 3359943"/>
                  <a:gd name="connsiteX29" fmla="*/ 1447800 w 1654175"/>
                  <a:gd name="connsiteY29" fmla="*/ 2012950 h 3359943"/>
                  <a:gd name="connsiteX30" fmla="*/ 1473200 w 1654175"/>
                  <a:gd name="connsiteY30" fmla="*/ 2076450 h 3359943"/>
                  <a:gd name="connsiteX31" fmla="*/ 1422400 w 1654175"/>
                  <a:gd name="connsiteY31" fmla="*/ 2152650 h 3359943"/>
                  <a:gd name="connsiteX32" fmla="*/ 1422400 w 1654175"/>
                  <a:gd name="connsiteY32" fmla="*/ 2228850 h 3359943"/>
                  <a:gd name="connsiteX33" fmla="*/ 1435100 w 1654175"/>
                  <a:gd name="connsiteY33" fmla="*/ 2298700 h 3359943"/>
                  <a:gd name="connsiteX34" fmla="*/ 1479550 w 1654175"/>
                  <a:gd name="connsiteY34" fmla="*/ 2355850 h 3359943"/>
                  <a:gd name="connsiteX35" fmla="*/ 1492250 w 1654175"/>
                  <a:gd name="connsiteY35" fmla="*/ 2413000 h 3359943"/>
                  <a:gd name="connsiteX36" fmla="*/ 1562100 w 1654175"/>
                  <a:gd name="connsiteY36" fmla="*/ 2419350 h 3359943"/>
                  <a:gd name="connsiteX37" fmla="*/ 1654175 w 1654175"/>
                  <a:gd name="connsiteY37" fmla="*/ 2254250 h 3359943"/>
                  <a:gd name="connsiteX38" fmla="*/ 1574800 w 1654175"/>
                  <a:gd name="connsiteY38" fmla="*/ 0 h 3359943"/>
                  <a:gd name="connsiteX39" fmla="*/ 914400 w 1654175"/>
                  <a:gd name="connsiteY39" fmla="*/ 12700 h 3359943"/>
                  <a:gd name="connsiteX40" fmla="*/ 939800 w 1654175"/>
                  <a:gd name="connsiteY40" fmla="*/ 577850 h 3359943"/>
                  <a:gd name="connsiteX0" fmla="*/ 939800 w 1654175"/>
                  <a:gd name="connsiteY0" fmla="*/ 577850 h 3359943"/>
                  <a:gd name="connsiteX1" fmla="*/ 311150 w 1654175"/>
                  <a:gd name="connsiteY1" fmla="*/ 895350 h 3359943"/>
                  <a:gd name="connsiteX2" fmla="*/ 336550 w 1654175"/>
                  <a:gd name="connsiteY2" fmla="*/ 1670050 h 3359943"/>
                  <a:gd name="connsiteX3" fmla="*/ 0 w 1654175"/>
                  <a:gd name="connsiteY3" fmla="*/ 2139950 h 3359943"/>
                  <a:gd name="connsiteX4" fmla="*/ 1266825 w 1654175"/>
                  <a:gd name="connsiteY4" fmla="*/ 3359943 h 3359943"/>
                  <a:gd name="connsiteX5" fmla="*/ 1289050 w 1654175"/>
                  <a:gd name="connsiteY5" fmla="*/ 3295650 h 3359943"/>
                  <a:gd name="connsiteX6" fmla="*/ 1231900 w 1654175"/>
                  <a:gd name="connsiteY6" fmla="*/ 3244850 h 3359943"/>
                  <a:gd name="connsiteX7" fmla="*/ 1308100 w 1654175"/>
                  <a:gd name="connsiteY7" fmla="*/ 3251200 h 3359943"/>
                  <a:gd name="connsiteX8" fmla="*/ 1257300 w 1654175"/>
                  <a:gd name="connsiteY8" fmla="*/ 2997200 h 3359943"/>
                  <a:gd name="connsiteX9" fmla="*/ 1219200 w 1654175"/>
                  <a:gd name="connsiteY9" fmla="*/ 2952750 h 3359943"/>
                  <a:gd name="connsiteX10" fmla="*/ 1200150 w 1654175"/>
                  <a:gd name="connsiteY10" fmla="*/ 2882900 h 3359943"/>
                  <a:gd name="connsiteX11" fmla="*/ 1257300 w 1654175"/>
                  <a:gd name="connsiteY11" fmla="*/ 2882900 h 3359943"/>
                  <a:gd name="connsiteX12" fmla="*/ 1206500 w 1654175"/>
                  <a:gd name="connsiteY12" fmla="*/ 2863850 h 3359943"/>
                  <a:gd name="connsiteX13" fmla="*/ 1276350 w 1654175"/>
                  <a:gd name="connsiteY13" fmla="*/ 2832100 h 3359943"/>
                  <a:gd name="connsiteX14" fmla="*/ 1200150 w 1654175"/>
                  <a:gd name="connsiteY14" fmla="*/ 2781300 h 3359943"/>
                  <a:gd name="connsiteX15" fmla="*/ 1181100 w 1654175"/>
                  <a:gd name="connsiteY15" fmla="*/ 2597150 h 3359943"/>
                  <a:gd name="connsiteX16" fmla="*/ 1212850 w 1654175"/>
                  <a:gd name="connsiteY16" fmla="*/ 2552700 h 3359943"/>
                  <a:gd name="connsiteX17" fmla="*/ 1159669 w 1654175"/>
                  <a:gd name="connsiteY17" fmla="*/ 2502694 h 3359943"/>
                  <a:gd name="connsiteX18" fmla="*/ 1179513 w 1654175"/>
                  <a:gd name="connsiteY18" fmla="*/ 2356644 h 3359943"/>
                  <a:gd name="connsiteX19" fmla="*/ 1306512 w 1654175"/>
                  <a:gd name="connsiteY19" fmla="*/ 2303462 h 3359943"/>
                  <a:gd name="connsiteX20" fmla="*/ 1422400 w 1654175"/>
                  <a:gd name="connsiteY20" fmla="*/ 2311400 h 3359943"/>
                  <a:gd name="connsiteX21" fmla="*/ 1365250 w 1654175"/>
                  <a:gd name="connsiteY21" fmla="*/ 2241550 h 3359943"/>
                  <a:gd name="connsiteX22" fmla="*/ 1403350 w 1654175"/>
                  <a:gd name="connsiteY22" fmla="*/ 2228850 h 3359943"/>
                  <a:gd name="connsiteX23" fmla="*/ 1409700 w 1654175"/>
                  <a:gd name="connsiteY23" fmla="*/ 2152650 h 3359943"/>
                  <a:gd name="connsiteX24" fmla="*/ 1365250 w 1654175"/>
                  <a:gd name="connsiteY24" fmla="*/ 2146300 h 3359943"/>
                  <a:gd name="connsiteX25" fmla="*/ 1441450 w 1654175"/>
                  <a:gd name="connsiteY25" fmla="*/ 2070100 h 3359943"/>
                  <a:gd name="connsiteX26" fmla="*/ 1358900 w 1654175"/>
                  <a:gd name="connsiteY26" fmla="*/ 1955800 h 3359943"/>
                  <a:gd name="connsiteX27" fmla="*/ 1416050 w 1654175"/>
                  <a:gd name="connsiteY27" fmla="*/ 2006600 h 3359943"/>
                  <a:gd name="connsiteX28" fmla="*/ 1447800 w 1654175"/>
                  <a:gd name="connsiteY28" fmla="*/ 1936750 h 3359943"/>
                  <a:gd name="connsiteX29" fmla="*/ 1447800 w 1654175"/>
                  <a:gd name="connsiteY29" fmla="*/ 2012950 h 3359943"/>
                  <a:gd name="connsiteX30" fmla="*/ 1473200 w 1654175"/>
                  <a:gd name="connsiteY30" fmla="*/ 2076450 h 3359943"/>
                  <a:gd name="connsiteX31" fmla="*/ 1422400 w 1654175"/>
                  <a:gd name="connsiteY31" fmla="*/ 2152650 h 3359943"/>
                  <a:gd name="connsiteX32" fmla="*/ 1422400 w 1654175"/>
                  <a:gd name="connsiteY32" fmla="*/ 2228850 h 3359943"/>
                  <a:gd name="connsiteX33" fmla="*/ 1435100 w 1654175"/>
                  <a:gd name="connsiteY33" fmla="*/ 2298700 h 3359943"/>
                  <a:gd name="connsiteX34" fmla="*/ 1479550 w 1654175"/>
                  <a:gd name="connsiteY34" fmla="*/ 2355850 h 3359943"/>
                  <a:gd name="connsiteX35" fmla="*/ 1492250 w 1654175"/>
                  <a:gd name="connsiteY35" fmla="*/ 2413000 h 3359943"/>
                  <a:gd name="connsiteX36" fmla="*/ 1562100 w 1654175"/>
                  <a:gd name="connsiteY36" fmla="*/ 2419350 h 3359943"/>
                  <a:gd name="connsiteX37" fmla="*/ 1654175 w 1654175"/>
                  <a:gd name="connsiteY37" fmla="*/ 2254250 h 3359943"/>
                  <a:gd name="connsiteX38" fmla="*/ 1574800 w 1654175"/>
                  <a:gd name="connsiteY38" fmla="*/ 0 h 3359943"/>
                  <a:gd name="connsiteX39" fmla="*/ 914400 w 1654175"/>
                  <a:gd name="connsiteY39" fmla="*/ 12700 h 3359943"/>
                  <a:gd name="connsiteX40" fmla="*/ 939800 w 1654175"/>
                  <a:gd name="connsiteY40" fmla="*/ 577850 h 3359943"/>
                  <a:gd name="connsiteX0" fmla="*/ 939800 w 1654175"/>
                  <a:gd name="connsiteY0" fmla="*/ 577850 h 3359943"/>
                  <a:gd name="connsiteX1" fmla="*/ 311150 w 1654175"/>
                  <a:gd name="connsiteY1" fmla="*/ 895350 h 3359943"/>
                  <a:gd name="connsiteX2" fmla="*/ 336550 w 1654175"/>
                  <a:gd name="connsiteY2" fmla="*/ 1670050 h 3359943"/>
                  <a:gd name="connsiteX3" fmla="*/ 0 w 1654175"/>
                  <a:gd name="connsiteY3" fmla="*/ 2139950 h 3359943"/>
                  <a:gd name="connsiteX4" fmla="*/ 1266825 w 1654175"/>
                  <a:gd name="connsiteY4" fmla="*/ 3359943 h 3359943"/>
                  <a:gd name="connsiteX5" fmla="*/ 1289050 w 1654175"/>
                  <a:gd name="connsiteY5" fmla="*/ 3295650 h 3359943"/>
                  <a:gd name="connsiteX6" fmla="*/ 1231900 w 1654175"/>
                  <a:gd name="connsiteY6" fmla="*/ 3244850 h 3359943"/>
                  <a:gd name="connsiteX7" fmla="*/ 1308100 w 1654175"/>
                  <a:gd name="connsiteY7" fmla="*/ 3251200 h 3359943"/>
                  <a:gd name="connsiteX8" fmla="*/ 1257300 w 1654175"/>
                  <a:gd name="connsiteY8" fmla="*/ 2997200 h 3359943"/>
                  <a:gd name="connsiteX9" fmla="*/ 1219200 w 1654175"/>
                  <a:gd name="connsiteY9" fmla="*/ 2952750 h 3359943"/>
                  <a:gd name="connsiteX10" fmla="*/ 1200150 w 1654175"/>
                  <a:gd name="connsiteY10" fmla="*/ 2882900 h 3359943"/>
                  <a:gd name="connsiteX11" fmla="*/ 1257300 w 1654175"/>
                  <a:gd name="connsiteY11" fmla="*/ 2882900 h 3359943"/>
                  <a:gd name="connsiteX12" fmla="*/ 1206500 w 1654175"/>
                  <a:gd name="connsiteY12" fmla="*/ 2863850 h 3359943"/>
                  <a:gd name="connsiteX13" fmla="*/ 1276350 w 1654175"/>
                  <a:gd name="connsiteY13" fmla="*/ 2832100 h 3359943"/>
                  <a:gd name="connsiteX14" fmla="*/ 1200150 w 1654175"/>
                  <a:gd name="connsiteY14" fmla="*/ 2781300 h 3359943"/>
                  <a:gd name="connsiteX15" fmla="*/ 1181100 w 1654175"/>
                  <a:gd name="connsiteY15" fmla="*/ 2597150 h 3359943"/>
                  <a:gd name="connsiteX16" fmla="*/ 1212850 w 1654175"/>
                  <a:gd name="connsiteY16" fmla="*/ 2552700 h 3359943"/>
                  <a:gd name="connsiteX17" fmla="*/ 1159669 w 1654175"/>
                  <a:gd name="connsiteY17" fmla="*/ 2502694 h 3359943"/>
                  <a:gd name="connsiteX18" fmla="*/ 1179513 w 1654175"/>
                  <a:gd name="connsiteY18" fmla="*/ 2356644 h 3359943"/>
                  <a:gd name="connsiteX19" fmla="*/ 1306512 w 1654175"/>
                  <a:gd name="connsiteY19" fmla="*/ 2303462 h 3359943"/>
                  <a:gd name="connsiteX20" fmla="*/ 1400969 w 1654175"/>
                  <a:gd name="connsiteY20" fmla="*/ 2306637 h 3359943"/>
                  <a:gd name="connsiteX21" fmla="*/ 1365250 w 1654175"/>
                  <a:gd name="connsiteY21" fmla="*/ 2241550 h 3359943"/>
                  <a:gd name="connsiteX22" fmla="*/ 1403350 w 1654175"/>
                  <a:gd name="connsiteY22" fmla="*/ 2228850 h 3359943"/>
                  <a:gd name="connsiteX23" fmla="*/ 1409700 w 1654175"/>
                  <a:gd name="connsiteY23" fmla="*/ 2152650 h 3359943"/>
                  <a:gd name="connsiteX24" fmla="*/ 1365250 w 1654175"/>
                  <a:gd name="connsiteY24" fmla="*/ 2146300 h 3359943"/>
                  <a:gd name="connsiteX25" fmla="*/ 1441450 w 1654175"/>
                  <a:gd name="connsiteY25" fmla="*/ 2070100 h 3359943"/>
                  <a:gd name="connsiteX26" fmla="*/ 1358900 w 1654175"/>
                  <a:gd name="connsiteY26" fmla="*/ 1955800 h 3359943"/>
                  <a:gd name="connsiteX27" fmla="*/ 1416050 w 1654175"/>
                  <a:gd name="connsiteY27" fmla="*/ 2006600 h 3359943"/>
                  <a:gd name="connsiteX28" fmla="*/ 1447800 w 1654175"/>
                  <a:gd name="connsiteY28" fmla="*/ 1936750 h 3359943"/>
                  <a:gd name="connsiteX29" fmla="*/ 1447800 w 1654175"/>
                  <a:gd name="connsiteY29" fmla="*/ 2012950 h 3359943"/>
                  <a:gd name="connsiteX30" fmla="*/ 1473200 w 1654175"/>
                  <a:gd name="connsiteY30" fmla="*/ 2076450 h 3359943"/>
                  <a:gd name="connsiteX31" fmla="*/ 1422400 w 1654175"/>
                  <a:gd name="connsiteY31" fmla="*/ 2152650 h 3359943"/>
                  <a:gd name="connsiteX32" fmla="*/ 1422400 w 1654175"/>
                  <a:gd name="connsiteY32" fmla="*/ 2228850 h 3359943"/>
                  <a:gd name="connsiteX33" fmla="*/ 1435100 w 1654175"/>
                  <a:gd name="connsiteY33" fmla="*/ 2298700 h 3359943"/>
                  <a:gd name="connsiteX34" fmla="*/ 1479550 w 1654175"/>
                  <a:gd name="connsiteY34" fmla="*/ 2355850 h 3359943"/>
                  <a:gd name="connsiteX35" fmla="*/ 1492250 w 1654175"/>
                  <a:gd name="connsiteY35" fmla="*/ 2413000 h 3359943"/>
                  <a:gd name="connsiteX36" fmla="*/ 1562100 w 1654175"/>
                  <a:gd name="connsiteY36" fmla="*/ 2419350 h 3359943"/>
                  <a:gd name="connsiteX37" fmla="*/ 1654175 w 1654175"/>
                  <a:gd name="connsiteY37" fmla="*/ 2254250 h 3359943"/>
                  <a:gd name="connsiteX38" fmla="*/ 1574800 w 1654175"/>
                  <a:gd name="connsiteY38" fmla="*/ 0 h 3359943"/>
                  <a:gd name="connsiteX39" fmla="*/ 914400 w 1654175"/>
                  <a:gd name="connsiteY39" fmla="*/ 12700 h 3359943"/>
                  <a:gd name="connsiteX40" fmla="*/ 939800 w 1654175"/>
                  <a:gd name="connsiteY40" fmla="*/ 577850 h 3359943"/>
                  <a:gd name="connsiteX0" fmla="*/ 939800 w 1654175"/>
                  <a:gd name="connsiteY0" fmla="*/ 577850 h 3359943"/>
                  <a:gd name="connsiteX1" fmla="*/ 311150 w 1654175"/>
                  <a:gd name="connsiteY1" fmla="*/ 895350 h 3359943"/>
                  <a:gd name="connsiteX2" fmla="*/ 336550 w 1654175"/>
                  <a:gd name="connsiteY2" fmla="*/ 1670050 h 3359943"/>
                  <a:gd name="connsiteX3" fmla="*/ 0 w 1654175"/>
                  <a:gd name="connsiteY3" fmla="*/ 2139950 h 3359943"/>
                  <a:gd name="connsiteX4" fmla="*/ 1266825 w 1654175"/>
                  <a:gd name="connsiteY4" fmla="*/ 3359943 h 3359943"/>
                  <a:gd name="connsiteX5" fmla="*/ 1289050 w 1654175"/>
                  <a:gd name="connsiteY5" fmla="*/ 3295650 h 3359943"/>
                  <a:gd name="connsiteX6" fmla="*/ 1231900 w 1654175"/>
                  <a:gd name="connsiteY6" fmla="*/ 3244850 h 3359943"/>
                  <a:gd name="connsiteX7" fmla="*/ 1308100 w 1654175"/>
                  <a:gd name="connsiteY7" fmla="*/ 3251200 h 3359943"/>
                  <a:gd name="connsiteX8" fmla="*/ 1257300 w 1654175"/>
                  <a:gd name="connsiteY8" fmla="*/ 2997200 h 3359943"/>
                  <a:gd name="connsiteX9" fmla="*/ 1219200 w 1654175"/>
                  <a:gd name="connsiteY9" fmla="*/ 2952750 h 3359943"/>
                  <a:gd name="connsiteX10" fmla="*/ 1200150 w 1654175"/>
                  <a:gd name="connsiteY10" fmla="*/ 2882900 h 3359943"/>
                  <a:gd name="connsiteX11" fmla="*/ 1257300 w 1654175"/>
                  <a:gd name="connsiteY11" fmla="*/ 2882900 h 3359943"/>
                  <a:gd name="connsiteX12" fmla="*/ 1206500 w 1654175"/>
                  <a:gd name="connsiteY12" fmla="*/ 2863850 h 3359943"/>
                  <a:gd name="connsiteX13" fmla="*/ 1276350 w 1654175"/>
                  <a:gd name="connsiteY13" fmla="*/ 2832100 h 3359943"/>
                  <a:gd name="connsiteX14" fmla="*/ 1200150 w 1654175"/>
                  <a:gd name="connsiteY14" fmla="*/ 2781300 h 3359943"/>
                  <a:gd name="connsiteX15" fmla="*/ 1181100 w 1654175"/>
                  <a:gd name="connsiteY15" fmla="*/ 2597150 h 3359943"/>
                  <a:gd name="connsiteX16" fmla="*/ 1212850 w 1654175"/>
                  <a:gd name="connsiteY16" fmla="*/ 2552700 h 3359943"/>
                  <a:gd name="connsiteX17" fmla="*/ 1159669 w 1654175"/>
                  <a:gd name="connsiteY17" fmla="*/ 2502694 h 3359943"/>
                  <a:gd name="connsiteX18" fmla="*/ 1179513 w 1654175"/>
                  <a:gd name="connsiteY18" fmla="*/ 2356644 h 3359943"/>
                  <a:gd name="connsiteX19" fmla="*/ 1306512 w 1654175"/>
                  <a:gd name="connsiteY19" fmla="*/ 2303462 h 3359943"/>
                  <a:gd name="connsiteX20" fmla="*/ 1400969 w 1654175"/>
                  <a:gd name="connsiteY20" fmla="*/ 2306637 h 3359943"/>
                  <a:gd name="connsiteX21" fmla="*/ 1365250 w 1654175"/>
                  <a:gd name="connsiteY21" fmla="*/ 2241550 h 3359943"/>
                  <a:gd name="connsiteX22" fmla="*/ 1403350 w 1654175"/>
                  <a:gd name="connsiteY22" fmla="*/ 2228850 h 3359943"/>
                  <a:gd name="connsiteX23" fmla="*/ 1400175 w 1654175"/>
                  <a:gd name="connsiteY23" fmla="*/ 2152650 h 3359943"/>
                  <a:gd name="connsiteX24" fmla="*/ 1365250 w 1654175"/>
                  <a:gd name="connsiteY24" fmla="*/ 2146300 h 3359943"/>
                  <a:gd name="connsiteX25" fmla="*/ 1441450 w 1654175"/>
                  <a:gd name="connsiteY25" fmla="*/ 2070100 h 3359943"/>
                  <a:gd name="connsiteX26" fmla="*/ 1358900 w 1654175"/>
                  <a:gd name="connsiteY26" fmla="*/ 1955800 h 3359943"/>
                  <a:gd name="connsiteX27" fmla="*/ 1416050 w 1654175"/>
                  <a:gd name="connsiteY27" fmla="*/ 2006600 h 3359943"/>
                  <a:gd name="connsiteX28" fmla="*/ 1447800 w 1654175"/>
                  <a:gd name="connsiteY28" fmla="*/ 1936750 h 3359943"/>
                  <a:gd name="connsiteX29" fmla="*/ 1447800 w 1654175"/>
                  <a:gd name="connsiteY29" fmla="*/ 2012950 h 3359943"/>
                  <a:gd name="connsiteX30" fmla="*/ 1473200 w 1654175"/>
                  <a:gd name="connsiteY30" fmla="*/ 2076450 h 3359943"/>
                  <a:gd name="connsiteX31" fmla="*/ 1422400 w 1654175"/>
                  <a:gd name="connsiteY31" fmla="*/ 2152650 h 3359943"/>
                  <a:gd name="connsiteX32" fmla="*/ 1422400 w 1654175"/>
                  <a:gd name="connsiteY32" fmla="*/ 2228850 h 3359943"/>
                  <a:gd name="connsiteX33" fmla="*/ 1435100 w 1654175"/>
                  <a:gd name="connsiteY33" fmla="*/ 2298700 h 3359943"/>
                  <a:gd name="connsiteX34" fmla="*/ 1479550 w 1654175"/>
                  <a:gd name="connsiteY34" fmla="*/ 2355850 h 3359943"/>
                  <a:gd name="connsiteX35" fmla="*/ 1492250 w 1654175"/>
                  <a:gd name="connsiteY35" fmla="*/ 2413000 h 3359943"/>
                  <a:gd name="connsiteX36" fmla="*/ 1562100 w 1654175"/>
                  <a:gd name="connsiteY36" fmla="*/ 2419350 h 3359943"/>
                  <a:gd name="connsiteX37" fmla="*/ 1654175 w 1654175"/>
                  <a:gd name="connsiteY37" fmla="*/ 2254250 h 3359943"/>
                  <a:gd name="connsiteX38" fmla="*/ 1574800 w 1654175"/>
                  <a:gd name="connsiteY38" fmla="*/ 0 h 3359943"/>
                  <a:gd name="connsiteX39" fmla="*/ 914400 w 1654175"/>
                  <a:gd name="connsiteY39" fmla="*/ 12700 h 3359943"/>
                  <a:gd name="connsiteX40" fmla="*/ 939800 w 1654175"/>
                  <a:gd name="connsiteY40" fmla="*/ 577850 h 3359943"/>
                  <a:gd name="connsiteX0" fmla="*/ 939800 w 1654175"/>
                  <a:gd name="connsiteY0" fmla="*/ 577850 h 3359943"/>
                  <a:gd name="connsiteX1" fmla="*/ 311150 w 1654175"/>
                  <a:gd name="connsiteY1" fmla="*/ 895350 h 3359943"/>
                  <a:gd name="connsiteX2" fmla="*/ 336550 w 1654175"/>
                  <a:gd name="connsiteY2" fmla="*/ 1670050 h 3359943"/>
                  <a:gd name="connsiteX3" fmla="*/ 0 w 1654175"/>
                  <a:gd name="connsiteY3" fmla="*/ 2139950 h 3359943"/>
                  <a:gd name="connsiteX4" fmla="*/ 1266825 w 1654175"/>
                  <a:gd name="connsiteY4" fmla="*/ 3359943 h 3359943"/>
                  <a:gd name="connsiteX5" fmla="*/ 1289050 w 1654175"/>
                  <a:gd name="connsiteY5" fmla="*/ 3295650 h 3359943"/>
                  <a:gd name="connsiteX6" fmla="*/ 1231900 w 1654175"/>
                  <a:gd name="connsiteY6" fmla="*/ 3244850 h 3359943"/>
                  <a:gd name="connsiteX7" fmla="*/ 1308100 w 1654175"/>
                  <a:gd name="connsiteY7" fmla="*/ 3251200 h 3359943"/>
                  <a:gd name="connsiteX8" fmla="*/ 1257300 w 1654175"/>
                  <a:gd name="connsiteY8" fmla="*/ 2997200 h 3359943"/>
                  <a:gd name="connsiteX9" fmla="*/ 1219200 w 1654175"/>
                  <a:gd name="connsiteY9" fmla="*/ 2952750 h 3359943"/>
                  <a:gd name="connsiteX10" fmla="*/ 1200150 w 1654175"/>
                  <a:gd name="connsiteY10" fmla="*/ 2882900 h 3359943"/>
                  <a:gd name="connsiteX11" fmla="*/ 1257300 w 1654175"/>
                  <a:gd name="connsiteY11" fmla="*/ 2882900 h 3359943"/>
                  <a:gd name="connsiteX12" fmla="*/ 1206500 w 1654175"/>
                  <a:gd name="connsiteY12" fmla="*/ 2863850 h 3359943"/>
                  <a:gd name="connsiteX13" fmla="*/ 1276350 w 1654175"/>
                  <a:gd name="connsiteY13" fmla="*/ 2832100 h 3359943"/>
                  <a:gd name="connsiteX14" fmla="*/ 1200150 w 1654175"/>
                  <a:gd name="connsiteY14" fmla="*/ 2781300 h 3359943"/>
                  <a:gd name="connsiteX15" fmla="*/ 1181100 w 1654175"/>
                  <a:gd name="connsiteY15" fmla="*/ 2597150 h 3359943"/>
                  <a:gd name="connsiteX16" fmla="*/ 1212850 w 1654175"/>
                  <a:gd name="connsiteY16" fmla="*/ 2552700 h 3359943"/>
                  <a:gd name="connsiteX17" fmla="*/ 1159669 w 1654175"/>
                  <a:gd name="connsiteY17" fmla="*/ 2502694 h 3359943"/>
                  <a:gd name="connsiteX18" fmla="*/ 1179513 w 1654175"/>
                  <a:gd name="connsiteY18" fmla="*/ 2356644 h 3359943"/>
                  <a:gd name="connsiteX19" fmla="*/ 1306512 w 1654175"/>
                  <a:gd name="connsiteY19" fmla="*/ 2303462 h 3359943"/>
                  <a:gd name="connsiteX20" fmla="*/ 1400969 w 1654175"/>
                  <a:gd name="connsiteY20" fmla="*/ 2306637 h 3359943"/>
                  <a:gd name="connsiteX21" fmla="*/ 1365250 w 1654175"/>
                  <a:gd name="connsiteY21" fmla="*/ 2241550 h 3359943"/>
                  <a:gd name="connsiteX22" fmla="*/ 1400969 w 1654175"/>
                  <a:gd name="connsiteY22" fmla="*/ 2228850 h 3359943"/>
                  <a:gd name="connsiteX23" fmla="*/ 1400175 w 1654175"/>
                  <a:gd name="connsiteY23" fmla="*/ 2152650 h 3359943"/>
                  <a:gd name="connsiteX24" fmla="*/ 1365250 w 1654175"/>
                  <a:gd name="connsiteY24" fmla="*/ 2146300 h 3359943"/>
                  <a:gd name="connsiteX25" fmla="*/ 1441450 w 1654175"/>
                  <a:gd name="connsiteY25" fmla="*/ 2070100 h 3359943"/>
                  <a:gd name="connsiteX26" fmla="*/ 1358900 w 1654175"/>
                  <a:gd name="connsiteY26" fmla="*/ 1955800 h 3359943"/>
                  <a:gd name="connsiteX27" fmla="*/ 1416050 w 1654175"/>
                  <a:gd name="connsiteY27" fmla="*/ 2006600 h 3359943"/>
                  <a:gd name="connsiteX28" fmla="*/ 1447800 w 1654175"/>
                  <a:gd name="connsiteY28" fmla="*/ 1936750 h 3359943"/>
                  <a:gd name="connsiteX29" fmla="*/ 1447800 w 1654175"/>
                  <a:gd name="connsiteY29" fmla="*/ 2012950 h 3359943"/>
                  <a:gd name="connsiteX30" fmla="*/ 1473200 w 1654175"/>
                  <a:gd name="connsiteY30" fmla="*/ 2076450 h 3359943"/>
                  <a:gd name="connsiteX31" fmla="*/ 1422400 w 1654175"/>
                  <a:gd name="connsiteY31" fmla="*/ 2152650 h 3359943"/>
                  <a:gd name="connsiteX32" fmla="*/ 1422400 w 1654175"/>
                  <a:gd name="connsiteY32" fmla="*/ 2228850 h 3359943"/>
                  <a:gd name="connsiteX33" fmla="*/ 1435100 w 1654175"/>
                  <a:gd name="connsiteY33" fmla="*/ 2298700 h 3359943"/>
                  <a:gd name="connsiteX34" fmla="*/ 1479550 w 1654175"/>
                  <a:gd name="connsiteY34" fmla="*/ 2355850 h 3359943"/>
                  <a:gd name="connsiteX35" fmla="*/ 1492250 w 1654175"/>
                  <a:gd name="connsiteY35" fmla="*/ 2413000 h 3359943"/>
                  <a:gd name="connsiteX36" fmla="*/ 1562100 w 1654175"/>
                  <a:gd name="connsiteY36" fmla="*/ 2419350 h 3359943"/>
                  <a:gd name="connsiteX37" fmla="*/ 1654175 w 1654175"/>
                  <a:gd name="connsiteY37" fmla="*/ 2254250 h 3359943"/>
                  <a:gd name="connsiteX38" fmla="*/ 1574800 w 1654175"/>
                  <a:gd name="connsiteY38" fmla="*/ 0 h 3359943"/>
                  <a:gd name="connsiteX39" fmla="*/ 914400 w 1654175"/>
                  <a:gd name="connsiteY39" fmla="*/ 12700 h 3359943"/>
                  <a:gd name="connsiteX40" fmla="*/ 939800 w 1654175"/>
                  <a:gd name="connsiteY40" fmla="*/ 577850 h 3359943"/>
                  <a:gd name="connsiteX0" fmla="*/ 939800 w 1654175"/>
                  <a:gd name="connsiteY0" fmla="*/ 577850 h 3359943"/>
                  <a:gd name="connsiteX1" fmla="*/ 311150 w 1654175"/>
                  <a:gd name="connsiteY1" fmla="*/ 895350 h 3359943"/>
                  <a:gd name="connsiteX2" fmla="*/ 336550 w 1654175"/>
                  <a:gd name="connsiteY2" fmla="*/ 1670050 h 3359943"/>
                  <a:gd name="connsiteX3" fmla="*/ 0 w 1654175"/>
                  <a:gd name="connsiteY3" fmla="*/ 2139950 h 3359943"/>
                  <a:gd name="connsiteX4" fmla="*/ 1266825 w 1654175"/>
                  <a:gd name="connsiteY4" fmla="*/ 3359943 h 3359943"/>
                  <a:gd name="connsiteX5" fmla="*/ 1289050 w 1654175"/>
                  <a:gd name="connsiteY5" fmla="*/ 3295650 h 3359943"/>
                  <a:gd name="connsiteX6" fmla="*/ 1231900 w 1654175"/>
                  <a:gd name="connsiteY6" fmla="*/ 3244850 h 3359943"/>
                  <a:gd name="connsiteX7" fmla="*/ 1308100 w 1654175"/>
                  <a:gd name="connsiteY7" fmla="*/ 3251200 h 3359943"/>
                  <a:gd name="connsiteX8" fmla="*/ 1257300 w 1654175"/>
                  <a:gd name="connsiteY8" fmla="*/ 2997200 h 3359943"/>
                  <a:gd name="connsiteX9" fmla="*/ 1219200 w 1654175"/>
                  <a:gd name="connsiteY9" fmla="*/ 2952750 h 3359943"/>
                  <a:gd name="connsiteX10" fmla="*/ 1200150 w 1654175"/>
                  <a:gd name="connsiteY10" fmla="*/ 2882900 h 3359943"/>
                  <a:gd name="connsiteX11" fmla="*/ 1257300 w 1654175"/>
                  <a:gd name="connsiteY11" fmla="*/ 2882900 h 3359943"/>
                  <a:gd name="connsiteX12" fmla="*/ 1206500 w 1654175"/>
                  <a:gd name="connsiteY12" fmla="*/ 2863850 h 3359943"/>
                  <a:gd name="connsiteX13" fmla="*/ 1238250 w 1654175"/>
                  <a:gd name="connsiteY13" fmla="*/ 2820194 h 3359943"/>
                  <a:gd name="connsiteX14" fmla="*/ 1200150 w 1654175"/>
                  <a:gd name="connsiteY14" fmla="*/ 2781300 h 3359943"/>
                  <a:gd name="connsiteX15" fmla="*/ 1181100 w 1654175"/>
                  <a:gd name="connsiteY15" fmla="*/ 2597150 h 3359943"/>
                  <a:gd name="connsiteX16" fmla="*/ 1212850 w 1654175"/>
                  <a:gd name="connsiteY16" fmla="*/ 2552700 h 3359943"/>
                  <a:gd name="connsiteX17" fmla="*/ 1159669 w 1654175"/>
                  <a:gd name="connsiteY17" fmla="*/ 2502694 h 3359943"/>
                  <a:gd name="connsiteX18" fmla="*/ 1179513 w 1654175"/>
                  <a:gd name="connsiteY18" fmla="*/ 2356644 h 3359943"/>
                  <a:gd name="connsiteX19" fmla="*/ 1306512 w 1654175"/>
                  <a:gd name="connsiteY19" fmla="*/ 2303462 h 3359943"/>
                  <a:gd name="connsiteX20" fmla="*/ 1400969 w 1654175"/>
                  <a:gd name="connsiteY20" fmla="*/ 2306637 h 3359943"/>
                  <a:gd name="connsiteX21" fmla="*/ 1365250 w 1654175"/>
                  <a:gd name="connsiteY21" fmla="*/ 2241550 h 3359943"/>
                  <a:gd name="connsiteX22" fmla="*/ 1400969 w 1654175"/>
                  <a:gd name="connsiteY22" fmla="*/ 2228850 h 3359943"/>
                  <a:gd name="connsiteX23" fmla="*/ 1400175 w 1654175"/>
                  <a:gd name="connsiteY23" fmla="*/ 2152650 h 3359943"/>
                  <a:gd name="connsiteX24" fmla="*/ 1365250 w 1654175"/>
                  <a:gd name="connsiteY24" fmla="*/ 2146300 h 3359943"/>
                  <a:gd name="connsiteX25" fmla="*/ 1441450 w 1654175"/>
                  <a:gd name="connsiteY25" fmla="*/ 2070100 h 3359943"/>
                  <a:gd name="connsiteX26" fmla="*/ 1358900 w 1654175"/>
                  <a:gd name="connsiteY26" fmla="*/ 1955800 h 3359943"/>
                  <a:gd name="connsiteX27" fmla="*/ 1416050 w 1654175"/>
                  <a:gd name="connsiteY27" fmla="*/ 2006600 h 3359943"/>
                  <a:gd name="connsiteX28" fmla="*/ 1447800 w 1654175"/>
                  <a:gd name="connsiteY28" fmla="*/ 1936750 h 3359943"/>
                  <a:gd name="connsiteX29" fmla="*/ 1447800 w 1654175"/>
                  <a:gd name="connsiteY29" fmla="*/ 2012950 h 3359943"/>
                  <a:gd name="connsiteX30" fmla="*/ 1473200 w 1654175"/>
                  <a:gd name="connsiteY30" fmla="*/ 2076450 h 3359943"/>
                  <a:gd name="connsiteX31" fmla="*/ 1422400 w 1654175"/>
                  <a:gd name="connsiteY31" fmla="*/ 2152650 h 3359943"/>
                  <a:gd name="connsiteX32" fmla="*/ 1422400 w 1654175"/>
                  <a:gd name="connsiteY32" fmla="*/ 2228850 h 3359943"/>
                  <a:gd name="connsiteX33" fmla="*/ 1435100 w 1654175"/>
                  <a:gd name="connsiteY33" fmla="*/ 2298700 h 3359943"/>
                  <a:gd name="connsiteX34" fmla="*/ 1479550 w 1654175"/>
                  <a:gd name="connsiteY34" fmla="*/ 2355850 h 3359943"/>
                  <a:gd name="connsiteX35" fmla="*/ 1492250 w 1654175"/>
                  <a:gd name="connsiteY35" fmla="*/ 2413000 h 3359943"/>
                  <a:gd name="connsiteX36" fmla="*/ 1562100 w 1654175"/>
                  <a:gd name="connsiteY36" fmla="*/ 2419350 h 3359943"/>
                  <a:gd name="connsiteX37" fmla="*/ 1654175 w 1654175"/>
                  <a:gd name="connsiteY37" fmla="*/ 2254250 h 3359943"/>
                  <a:gd name="connsiteX38" fmla="*/ 1574800 w 1654175"/>
                  <a:gd name="connsiteY38" fmla="*/ 0 h 3359943"/>
                  <a:gd name="connsiteX39" fmla="*/ 914400 w 1654175"/>
                  <a:gd name="connsiteY39" fmla="*/ 12700 h 3359943"/>
                  <a:gd name="connsiteX40" fmla="*/ 939800 w 1654175"/>
                  <a:gd name="connsiteY40" fmla="*/ 577850 h 3359943"/>
                  <a:gd name="connsiteX0" fmla="*/ 939800 w 1654175"/>
                  <a:gd name="connsiteY0" fmla="*/ 577850 h 3359943"/>
                  <a:gd name="connsiteX1" fmla="*/ 311150 w 1654175"/>
                  <a:gd name="connsiteY1" fmla="*/ 895350 h 3359943"/>
                  <a:gd name="connsiteX2" fmla="*/ 336550 w 1654175"/>
                  <a:gd name="connsiteY2" fmla="*/ 1670050 h 3359943"/>
                  <a:gd name="connsiteX3" fmla="*/ 0 w 1654175"/>
                  <a:gd name="connsiteY3" fmla="*/ 2139950 h 3359943"/>
                  <a:gd name="connsiteX4" fmla="*/ 1266825 w 1654175"/>
                  <a:gd name="connsiteY4" fmla="*/ 3359943 h 3359943"/>
                  <a:gd name="connsiteX5" fmla="*/ 1289050 w 1654175"/>
                  <a:gd name="connsiteY5" fmla="*/ 3295650 h 3359943"/>
                  <a:gd name="connsiteX6" fmla="*/ 1231900 w 1654175"/>
                  <a:gd name="connsiteY6" fmla="*/ 3244850 h 3359943"/>
                  <a:gd name="connsiteX7" fmla="*/ 1308100 w 1654175"/>
                  <a:gd name="connsiteY7" fmla="*/ 3251200 h 3359943"/>
                  <a:gd name="connsiteX8" fmla="*/ 1257300 w 1654175"/>
                  <a:gd name="connsiteY8" fmla="*/ 2997200 h 3359943"/>
                  <a:gd name="connsiteX9" fmla="*/ 1219200 w 1654175"/>
                  <a:gd name="connsiteY9" fmla="*/ 2952750 h 3359943"/>
                  <a:gd name="connsiteX10" fmla="*/ 1200150 w 1654175"/>
                  <a:gd name="connsiteY10" fmla="*/ 2882900 h 3359943"/>
                  <a:gd name="connsiteX11" fmla="*/ 1257300 w 1654175"/>
                  <a:gd name="connsiteY11" fmla="*/ 2882900 h 3359943"/>
                  <a:gd name="connsiteX12" fmla="*/ 1201738 w 1654175"/>
                  <a:gd name="connsiteY12" fmla="*/ 2844800 h 3359943"/>
                  <a:gd name="connsiteX13" fmla="*/ 1238250 w 1654175"/>
                  <a:gd name="connsiteY13" fmla="*/ 2820194 h 3359943"/>
                  <a:gd name="connsiteX14" fmla="*/ 1200150 w 1654175"/>
                  <a:gd name="connsiteY14" fmla="*/ 2781300 h 3359943"/>
                  <a:gd name="connsiteX15" fmla="*/ 1181100 w 1654175"/>
                  <a:gd name="connsiteY15" fmla="*/ 2597150 h 3359943"/>
                  <a:gd name="connsiteX16" fmla="*/ 1212850 w 1654175"/>
                  <a:gd name="connsiteY16" fmla="*/ 2552700 h 3359943"/>
                  <a:gd name="connsiteX17" fmla="*/ 1159669 w 1654175"/>
                  <a:gd name="connsiteY17" fmla="*/ 2502694 h 3359943"/>
                  <a:gd name="connsiteX18" fmla="*/ 1179513 w 1654175"/>
                  <a:gd name="connsiteY18" fmla="*/ 2356644 h 3359943"/>
                  <a:gd name="connsiteX19" fmla="*/ 1306512 w 1654175"/>
                  <a:gd name="connsiteY19" fmla="*/ 2303462 h 3359943"/>
                  <a:gd name="connsiteX20" fmla="*/ 1400969 w 1654175"/>
                  <a:gd name="connsiteY20" fmla="*/ 2306637 h 3359943"/>
                  <a:gd name="connsiteX21" fmla="*/ 1365250 w 1654175"/>
                  <a:gd name="connsiteY21" fmla="*/ 2241550 h 3359943"/>
                  <a:gd name="connsiteX22" fmla="*/ 1400969 w 1654175"/>
                  <a:gd name="connsiteY22" fmla="*/ 2228850 h 3359943"/>
                  <a:gd name="connsiteX23" fmla="*/ 1400175 w 1654175"/>
                  <a:gd name="connsiteY23" fmla="*/ 2152650 h 3359943"/>
                  <a:gd name="connsiteX24" fmla="*/ 1365250 w 1654175"/>
                  <a:gd name="connsiteY24" fmla="*/ 2146300 h 3359943"/>
                  <a:gd name="connsiteX25" fmla="*/ 1441450 w 1654175"/>
                  <a:gd name="connsiteY25" fmla="*/ 2070100 h 3359943"/>
                  <a:gd name="connsiteX26" fmla="*/ 1358900 w 1654175"/>
                  <a:gd name="connsiteY26" fmla="*/ 1955800 h 3359943"/>
                  <a:gd name="connsiteX27" fmla="*/ 1416050 w 1654175"/>
                  <a:gd name="connsiteY27" fmla="*/ 2006600 h 3359943"/>
                  <a:gd name="connsiteX28" fmla="*/ 1447800 w 1654175"/>
                  <a:gd name="connsiteY28" fmla="*/ 1936750 h 3359943"/>
                  <a:gd name="connsiteX29" fmla="*/ 1447800 w 1654175"/>
                  <a:gd name="connsiteY29" fmla="*/ 2012950 h 3359943"/>
                  <a:gd name="connsiteX30" fmla="*/ 1473200 w 1654175"/>
                  <a:gd name="connsiteY30" fmla="*/ 2076450 h 3359943"/>
                  <a:gd name="connsiteX31" fmla="*/ 1422400 w 1654175"/>
                  <a:gd name="connsiteY31" fmla="*/ 2152650 h 3359943"/>
                  <a:gd name="connsiteX32" fmla="*/ 1422400 w 1654175"/>
                  <a:gd name="connsiteY32" fmla="*/ 2228850 h 3359943"/>
                  <a:gd name="connsiteX33" fmla="*/ 1435100 w 1654175"/>
                  <a:gd name="connsiteY33" fmla="*/ 2298700 h 3359943"/>
                  <a:gd name="connsiteX34" fmla="*/ 1479550 w 1654175"/>
                  <a:gd name="connsiteY34" fmla="*/ 2355850 h 3359943"/>
                  <a:gd name="connsiteX35" fmla="*/ 1492250 w 1654175"/>
                  <a:gd name="connsiteY35" fmla="*/ 2413000 h 3359943"/>
                  <a:gd name="connsiteX36" fmla="*/ 1562100 w 1654175"/>
                  <a:gd name="connsiteY36" fmla="*/ 2419350 h 3359943"/>
                  <a:gd name="connsiteX37" fmla="*/ 1654175 w 1654175"/>
                  <a:gd name="connsiteY37" fmla="*/ 2254250 h 3359943"/>
                  <a:gd name="connsiteX38" fmla="*/ 1574800 w 1654175"/>
                  <a:gd name="connsiteY38" fmla="*/ 0 h 3359943"/>
                  <a:gd name="connsiteX39" fmla="*/ 914400 w 1654175"/>
                  <a:gd name="connsiteY39" fmla="*/ 12700 h 3359943"/>
                  <a:gd name="connsiteX40" fmla="*/ 939800 w 1654175"/>
                  <a:gd name="connsiteY40" fmla="*/ 577850 h 3359943"/>
                  <a:gd name="connsiteX0" fmla="*/ 951706 w 1666081"/>
                  <a:gd name="connsiteY0" fmla="*/ 577850 h 3359943"/>
                  <a:gd name="connsiteX1" fmla="*/ 323056 w 1666081"/>
                  <a:gd name="connsiteY1" fmla="*/ 895350 h 3359943"/>
                  <a:gd name="connsiteX2" fmla="*/ 348456 w 1666081"/>
                  <a:gd name="connsiteY2" fmla="*/ 1670050 h 3359943"/>
                  <a:gd name="connsiteX3" fmla="*/ 0 w 1666081"/>
                  <a:gd name="connsiteY3" fmla="*/ 2159000 h 3359943"/>
                  <a:gd name="connsiteX4" fmla="*/ 1278731 w 1666081"/>
                  <a:gd name="connsiteY4" fmla="*/ 3359943 h 3359943"/>
                  <a:gd name="connsiteX5" fmla="*/ 1300956 w 1666081"/>
                  <a:gd name="connsiteY5" fmla="*/ 3295650 h 3359943"/>
                  <a:gd name="connsiteX6" fmla="*/ 1243806 w 1666081"/>
                  <a:gd name="connsiteY6" fmla="*/ 3244850 h 3359943"/>
                  <a:gd name="connsiteX7" fmla="*/ 1320006 w 1666081"/>
                  <a:gd name="connsiteY7" fmla="*/ 3251200 h 3359943"/>
                  <a:gd name="connsiteX8" fmla="*/ 1269206 w 1666081"/>
                  <a:gd name="connsiteY8" fmla="*/ 2997200 h 3359943"/>
                  <a:gd name="connsiteX9" fmla="*/ 1231106 w 1666081"/>
                  <a:gd name="connsiteY9" fmla="*/ 2952750 h 3359943"/>
                  <a:gd name="connsiteX10" fmla="*/ 1212056 w 1666081"/>
                  <a:gd name="connsiteY10" fmla="*/ 2882900 h 3359943"/>
                  <a:gd name="connsiteX11" fmla="*/ 1269206 w 1666081"/>
                  <a:gd name="connsiteY11" fmla="*/ 2882900 h 3359943"/>
                  <a:gd name="connsiteX12" fmla="*/ 1213644 w 1666081"/>
                  <a:gd name="connsiteY12" fmla="*/ 2844800 h 3359943"/>
                  <a:gd name="connsiteX13" fmla="*/ 1250156 w 1666081"/>
                  <a:gd name="connsiteY13" fmla="*/ 2820194 h 3359943"/>
                  <a:gd name="connsiteX14" fmla="*/ 1212056 w 1666081"/>
                  <a:gd name="connsiteY14" fmla="*/ 2781300 h 3359943"/>
                  <a:gd name="connsiteX15" fmla="*/ 1193006 w 1666081"/>
                  <a:gd name="connsiteY15" fmla="*/ 2597150 h 3359943"/>
                  <a:gd name="connsiteX16" fmla="*/ 1224756 w 1666081"/>
                  <a:gd name="connsiteY16" fmla="*/ 2552700 h 3359943"/>
                  <a:gd name="connsiteX17" fmla="*/ 1171575 w 1666081"/>
                  <a:gd name="connsiteY17" fmla="*/ 2502694 h 3359943"/>
                  <a:gd name="connsiteX18" fmla="*/ 1191419 w 1666081"/>
                  <a:gd name="connsiteY18" fmla="*/ 2356644 h 3359943"/>
                  <a:gd name="connsiteX19" fmla="*/ 1318418 w 1666081"/>
                  <a:gd name="connsiteY19" fmla="*/ 2303462 h 3359943"/>
                  <a:gd name="connsiteX20" fmla="*/ 1412875 w 1666081"/>
                  <a:gd name="connsiteY20" fmla="*/ 2306637 h 3359943"/>
                  <a:gd name="connsiteX21" fmla="*/ 1377156 w 1666081"/>
                  <a:gd name="connsiteY21" fmla="*/ 2241550 h 3359943"/>
                  <a:gd name="connsiteX22" fmla="*/ 1412875 w 1666081"/>
                  <a:gd name="connsiteY22" fmla="*/ 2228850 h 3359943"/>
                  <a:gd name="connsiteX23" fmla="*/ 1412081 w 1666081"/>
                  <a:gd name="connsiteY23" fmla="*/ 2152650 h 3359943"/>
                  <a:gd name="connsiteX24" fmla="*/ 1377156 w 1666081"/>
                  <a:gd name="connsiteY24" fmla="*/ 2146300 h 3359943"/>
                  <a:gd name="connsiteX25" fmla="*/ 1453356 w 1666081"/>
                  <a:gd name="connsiteY25" fmla="*/ 2070100 h 3359943"/>
                  <a:gd name="connsiteX26" fmla="*/ 1370806 w 1666081"/>
                  <a:gd name="connsiteY26" fmla="*/ 1955800 h 3359943"/>
                  <a:gd name="connsiteX27" fmla="*/ 1427956 w 1666081"/>
                  <a:gd name="connsiteY27" fmla="*/ 2006600 h 3359943"/>
                  <a:gd name="connsiteX28" fmla="*/ 1459706 w 1666081"/>
                  <a:gd name="connsiteY28" fmla="*/ 1936750 h 3359943"/>
                  <a:gd name="connsiteX29" fmla="*/ 1459706 w 1666081"/>
                  <a:gd name="connsiteY29" fmla="*/ 2012950 h 3359943"/>
                  <a:gd name="connsiteX30" fmla="*/ 1485106 w 1666081"/>
                  <a:gd name="connsiteY30" fmla="*/ 2076450 h 3359943"/>
                  <a:gd name="connsiteX31" fmla="*/ 1434306 w 1666081"/>
                  <a:gd name="connsiteY31" fmla="*/ 2152650 h 3359943"/>
                  <a:gd name="connsiteX32" fmla="*/ 1434306 w 1666081"/>
                  <a:gd name="connsiteY32" fmla="*/ 2228850 h 3359943"/>
                  <a:gd name="connsiteX33" fmla="*/ 1447006 w 1666081"/>
                  <a:gd name="connsiteY33" fmla="*/ 2298700 h 3359943"/>
                  <a:gd name="connsiteX34" fmla="*/ 1491456 w 1666081"/>
                  <a:gd name="connsiteY34" fmla="*/ 2355850 h 3359943"/>
                  <a:gd name="connsiteX35" fmla="*/ 1504156 w 1666081"/>
                  <a:gd name="connsiteY35" fmla="*/ 2413000 h 3359943"/>
                  <a:gd name="connsiteX36" fmla="*/ 1574006 w 1666081"/>
                  <a:gd name="connsiteY36" fmla="*/ 2419350 h 3359943"/>
                  <a:gd name="connsiteX37" fmla="*/ 1666081 w 1666081"/>
                  <a:gd name="connsiteY37" fmla="*/ 2254250 h 3359943"/>
                  <a:gd name="connsiteX38" fmla="*/ 1586706 w 1666081"/>
                  <a:gd name="connsiteY38" fmla="*/ 0 h 3359943"/>
                  <a:gd name="connsiteX39" fmla="*/ 926306 w 1666081"/>
                  <a:gd name="connsiteY39" fmla="*/ 12700 h 3359943"/>
                  <a:gd name="connsiteX40" fmla="*/ 951706 w 1666081"/>
                  <a:gd name="connsiteY40" fmla="*/ 577850 h 3359943"/>
                  <a:gd name="connsiteX0" fmla="*/ 951706 w 1666081"/>
                  <a:gd name="connsiteY0" fmla="*/ 565943 h 3348036"/>
                  <a:gd name="connsiteX1" fmla="*/ 323056 w 1666081"/>
                  <a:gd name="connsiteY1" fmla="*/ 883443 h 3348036"/>
                  <a:gd name="connsiteX2" fmla="*/ 348456 w 1666081"/>
                  <a:gd name="connsiteY2" fmla="*/ 1658143 h 3348036"/>
                  <a:gd name="connsiteX3" fmla="*/ 0 w 1666081"/>
                  <a:gd name="connsiteY3" fmla="*/ 2147093 h 3348036"/>
                  <a:gd name="connsiteX4" fmla="*/ 1278731 w 1666081"/>
                  <a:gd name="connsiteY4" fmla="*/ 3348036 h 3348036"/>
                  <a:gd name="connsiteX5" fmla="*/ 1300956 w 1666081"/>
                  <a:gd name="connsiteY5" fmla="*/ 3283743 h 3348036"/>
                  <a:gd name="connsiteX6" fmla="*/ 1243806 w 1666081"/>
                  <a:gd name="connsiteY6" fmla="*/ 3232943 h 3348036"/>
                  <a:gd name="connsiteX7" fmla="*/ 1320006 w 1666081"/>
                  <a:gd name="connsiteY7" fmla="*/ 3239293 h 3348036"/>
                  <a:gd name="connsiteX8" fmla="*/ 1269206 w 1666081"/>
                  <a:gd name="connsiteY8" fmla="*/ 2985293 h 3348036"/>
                  <a:gd name="connsiteX9" fmla="*/ 1231106 w 1666081"/>
                  <a:gd name="connsiteY9" fmla="*/ 2940843 h 3348036"/>
                  <a:gd name="connsiteX10" fmla="*/ 1212056 w 1666081"/>
                  <a:gd name="connsiteY10" fmla="*/ 2870993 h 3348036"/>
                  <a:gd name="connsiteX11" fmla="*/ 1269206 w 1666081"/>
                  <a:gd name="connsiteY11" fmla="*/ 2870993 h 3348036"/>
                  <a:gd name="connsiteX12" fmla="*/ 1213644 w 1666081"/>
                  <a:gd name="connsiteY12" fmla="*/ 2832893 h 3348036"/>
                  <a:gd name="connsiteX13" fmla="*/ 1250156 w 1666081"/>
                  <a:gd name="connsiteY13" fmla="*/ 2808287 h 3348036"/>
                  <a:gd name="connsiteX14" fmla="*/ 1212056 w 1666081"/>
                  <a:gd name="connsiteY14" fmla="*/ 2769393 h 3348036"/>
                  <a:gd name="connsiteX15" fmla="*/ 1193006 w 1666081"/>
                  <a:gd name="connsiteY15" fmla="*/ 2585243 h 3348036"/>
                  <a:gd name="connsiteX16" fmla="*/ 1224756 w 1666081"/>
                  <a:gd name="connsiteY16" fmla="*/ 2540793 h 3348036"/>
                  <a:gd name="connsiteX17" fmla="*/ 1171575 w 1666081"/>
                  <a:gd name="connsiteY17" fmla="*/ 2490787 h 3348036"/>
                  <a:gd name="connsiteX18" fmla="*/ 1191419 w 1666081"/>
                  <a:gd name="connsiteY18" fmla="*/ 2344737 h 3348036"/>
                  <a:gd name="connsiteX19" fmla="*/ 1318418 w 1666081"/>
                  <a:gd name="connsiteY19" fmla="*/ 2291555 h 3348036"/>
                  <a:gd name="connsiteX20" fmla="*/ 1412875 w 1666081"/>
                  <a:gd name="connsiteY20" fmla="*/ 2294730 h 3348036"/>
                  <a:gd name="connsiteX21" fmla="*/ 1377156 w 1666081"/>
                  <a:gd name="connsiteY21" fmla="*/ 2229643 h 3348036"/>
                  <a:gd name="connsiteX22" fmla="*/ 1412875 w 1666081"/>
                  <a:gd name="connsiteY22" fmla="*/ 2216943 h 3348036"/>
                  <a:gd name="connsiteX23" fmla="*/ 1412081 w 1666081"/>
                  <a:gd name="connsiteY23" fmla="*/ 2140743 h 3348036"/>
                  <a:gd name="connsiteX24" fmla="*/ 1377156 w 1666081"/>
                  <a:gd name="connsiteY24" fmla="*/ 2134393 h 3348036"/>
                  <a:gd name="connsiteX25" fmla="*/ 1453356 w 1666081"/>
                  <a:gd name="connsiteY25" fmla="*/ 2058193 h 3348036"/>
                  <a:gd name="connsiteX26" fmla="*/ 1370806 w 1666081"/>
                  <a:gd name="connsiteY26" fmla="*/ 1943893 h 3348036"/>
                  <a:gd name="connsiteX27" fmla="*/ 1427956 w 1666081"/>
                  <a:gd name="connsiteY27" fmla="*/ 1994693 h 3348036"/>
                  <a:gd name="connsiteX28" fmla="*/ 1459706 w 1666081"/>
                  <a:gd name="connsiteY28" fmla="*/ 1924843 h 3348036"/>
                  <a:gd name="connsiteX29" fmla="*/ 1459706 w 1666081"/>
                  <a:gd name="connsiteY29" fmla="*/ 2001043 h 3348036"/>
                  <a:gd name="connsiteX30" fmla="*/ 1485106 w 1666081"/>
                  <a:gd name="connsiteY30" fmla="*/ 2064543 h 3348036"/>
                  <a:gd name="connsiteX31" fmla="*/ 1434306 w 1666081"/>
                  <a:gd name="connsiteY31" fmla="*/ 2140743 h 3348036"/>
                  <a:gd name="connsiteX32" fmla="*/ 1434306 w 1666081"/>
                  <a:gd name="connsiteY32" fmla="*/ 2216943 h 3348036"/>
                  <a:gd name="connsiteX33" fmla="*/ 1447006 w 1666081"/>
                  <a:gd name="connsiteY33" fmla="*/ 2286793 h 3348036"/>
                  <a:gd name="connsiteX34" fmla="*/ 1491456 w 1666081"/>
                  <a:gd name="connsiteY34" fmla="*/ 2343943 h 3348036"/>
                  <a:gd name="connsiteX35" fmla="*/ 1504156 w 1666081"/>
                  <a:gd name="connsiteY35" fmla="*/ 2401093 h 3348036"/>
                  <a:gd name="connsiteX36" fmla="*/ 1574006 w 1666081"/>
                  <a:gd name="connsiteY36" fmla="*/ 2407443 h 3348036"/>
                  <a:gd name="connsiteX37" fmla="*/ 1666081 w 1666081"/>
                  <a:gd name="connsiteY37" fmla="*/ 2242343 h 3348036"/>
                  <a:gd name="connsiteX38" fmla="*/ 1596231 w 1666081"/>
                  <a:gd name="connsiteY38" fmla="*/ 0 h 3348036"/>
                  <a:gd name="connsiteX39" fmla="*/ 926306 w 1666081"/>
                  <a:gd name="connsiteY39" fmla="*/ 793 h 3348036"/>
                  <a:gd name="connsiteX40" fmla="*/ 951706 w 1666081"/>
                  <a:gd name="connsiteY40" fmla="*/ 565943 h 3348036"/>
                  <a:gd name="connsiteX0" fmla="*/ 951706 w 1666081"/>
                  <a:gd name="connsiteY0" fmla="*/ 565943 h 3348036"/>
                  <a:gd name="connsiteX1" fmla="*/ 323056 w 1666081"/>
                  <a:gd name="connsiteY1" fmla="*/ 883443 h 3348036"/>
                  <a:gd name="connsiteX2" fmla="*/ 348456 w 1666081"/>
                  <a:gd name="connsiteY2" fmla="*/ 1658143 h 3348036"/>
                  <a:gd name="connsiteX3" fmla="*/ 0 w 1666081"/>
                  <a:gd name="connsiteY3" fmla="*/ 2147093 h 3348036"/>
                  <a:gd name="connsiteX4" fmla="*/ 1278731 w 1666081"/>
                  <a:gd name="connsiteY4" fmla="*/ 3348036 h 3348036"/>
                  <a:gd name="connsiteX5" fmla="*/ 1300956 w 1666081"/>
                  <a:gd name="connsiteY5" fmla="*/ 3283743 h 3348036"/>
                  <a:gd name="connsiteX6" fmla="*/ 1243806 w 1666081"/>
                  <a:gd name="connsiteY6" fmla="*/ 3232943 h 3348036"/>
                  <a:gd name="connsiteX7" fmla="*/ 1320006 w 1666081"/>
                  <a:gd name="connsiteY7" fmla="*/ 3239293 h 3348036"/>
                  <a:gd name="connsiteX8" fmla="*/ 1269206 w 1666081"/>
                  <a:gd name="connsiteY8" fmla="*/ 2985293 h 3348036"/>
                  <a:gd name="connsiteX9" fmla="*/ 1231106 w 1666081"/>
                  <a:gd name="connsiteY9" fmla="*/ 2940843 h 3348036"/>
                  <a:gd name="connsiteX10" fmla="*/ 1212056 w 1666081"/>
                  <a:gd name="connsiteY10" fmla="*/ 2870993 h 3348036"/>
                  <a:gd name="connsiteX11" fmla="*/ 1269206 w 1666081"/>
                  <a:gd name="connsiteY11" fmla="*/ 2870993 h 3348036"/>
                  <a:gd name="connsiteX12" fmla="*/ 1213644 w 1666081"/>
                  <a:gd name="connsiteY12" fmla="*/ 2832893 h 3348036"/>
                  <a:gd name="connsiteX13" fmla="*/ 1250156 w 1666081"/>
                  <a:gd name="connsiteY13" fmla="*/ 2808287 h 3348036"/>
                  <a:gd name="connsiteX14" fmla="*/ 1212056 w 1666081"/>
                  <a:gd name="connsiteY14" fmla="*/ 2769393 h 3348036"/>
                  <a:gd name="connsiteX15" fmla="*/ 1193006 w 1666081"/>
                  <a:gd name="connsiteY15" fmla="*/ 2585243 h 3348036"/>
                  <a:gd name="connsiteX16" fmla="*/ 1224756 w 1666081"/>
                  <a:gd name="connsiteY16" fmla="*/ 2540793 h 3348036"/>
                  <a:gd name="connsiteX17" fmla="*/ 1171575 w 1666081"/>
                  <a:gd name="connsiteY17" fmla="*/ 2490787 h 3348036"/>
                  <a:gd name="connsiteX18" fmla="*/ 1191419 w 1666081"/>
                  <a:gd name="connsiteY18" fmla="*/ 2344737 h 3348036"/>
                  <a:gd name="connsiteX19" fmla="*/ 1318418 w 1666081"/>
                  <a:gd name="connsiteY19" fmla="*/ 2291555 h 3348036"/>
                  <a:gd name="connsiteX20" fmla="*/ 1412875 w 1666081"/>
                  <a:gd name="connsiteY20" fmla="*/ 2294730 h 3348036"/>
                  <a:gd name="connsiteX21" fmla="*/ 1377156 w 1666081"/>
                  <a:gd name="connsiteY21" fmla="*/ 2229643 h 3348036"/>
                  <a:gd name="connsiteX22" fmla="*/ 1412875 w 1666081"/>
                  <a:gd name="connsiteY22" fmla="*/ 2216943 h 3348036"/>
                  <a:gd name="connsiteX23" fmla="*/ 1412081 w 1666081"/>
                  <a:gd name="connsiteY23" fmla="*/ 2140743 h 3348036"/>
                  <a:gd name="connsiteX24" fmla="*/ 1377156 w 1666081"/>
                  <a:gd name="connsiteY24" fmla="*/ 2134393 h 3348036"/>
                  <a:gd name="connsiteX25" fmla="*/ 1453356 w 1666081"/>
                  <a:gd name="connsiteY25" fmla="*/ 2058193 h 3348036"/>
                  <a:gd name="connsiteX26" fmla="*/ 1370806 w 1666081"/>
                  <a:gd name="connsiteY26" fmla="*/ 1943893 h 3348036"/>
                  <a:gd name="connsiteX27" fmla="*/ 1427956 w 1666081"/>
                  <a:gd name="connsiteY27" fmla="*/ 1994693 h 3348036"/>
                  <a:gd name="connsiteX28" fmla="*/ 1459706 w 1666081"/>
                  <a:gd name="connsiteY28" fmla="*/ 1924843 h 3348036"/>
                  <a:gd name="connsiteX29" fmla="*/ 1459706 w 1666081"/>
                  <a:gd name="connsiteY29" fmla="*/ 2001043 h 3348036"/>
                  <a:gd name="connsiteX30" fmla="*/ 1485106 w 1666081"/>
                  <a:gd name="connsiteY30" fmla="*/ 2064543 h 3348036"/>
                  <a:gd name="connsiteX31" fmla="*/ 1434306 w 1666081"/>
                  <a:gd name="connsiteY31" fmla="*/ 2140743 h 3348036"/>
                  <a:gd name="connsiteX32" fmla="*/ 1434306 w 1666081"/>
                  <a:gd name="connsiteY32" fmla="*/ 2216943 h 3348036"/>
                  <a:gd name="connsiteX33" fmla="*/ 1447006 w 1666081"/>
                  <a:gd name="connsiteY33" fmla="*/ 2286793 h 3348036"/>
                  <a:gd name="connsiteX34" fmla="*/ 1491456 w 1666081"/>
                  <a:gd name="connsiteY34" fmla="*/ 2343943 h 3348036"/>
                  <a:gd name="connsiteX35" fmla="*/ 1504156 w 1666081"/>
                  <a:gd name="connsiteY35" fmla="*/ 2401093 h 3348036"/>
                  <a:gd name="connsiteX36" fmla="*/ 1574006 w 1666081"/>
                  <a:gd name="connsiteY36" fmla="*/ 2407443 h 3348036"/>
                  <a:gd name="connsiteX37" fmla="*/ 1666081 w 1666081"/>
                  <a:gd name="connsiteY37" fmla="*/ 2242343 h 3348036"/>
                  <a:gd name="connsiteX38" fmla="*/ 1596231 w 1666081"/>
                  <a:gd name="connsiteY38" fmla="*/ 0 h 3348036"/>
                  <a:gd name="connsiteX39" fmla="*/ 931068 w 1666081"/>
                  <a:gd name="connsiteY39" fmla="*/ 12699 h 3348036"/>
                  <a:gd name="connsiteX40" fmla="*/ 951706 w 1666081"/>
                  <a:gd name="connsiteY40" fmla="*/ 565943 h 3348036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12875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12875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53356 w 1666081"/>
                  <a:gd name="connsiteY25" fmla="*/ 2070099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36749 h 3359942"/>
                  <a:gd name="connsiteX29" fmla="*/ 1459706 w 1666081"/>
                  <a:gd name="connsiteY29" fmla="*/ 2012949 h 3359942"/>
                  <a:gd name="connsiteX30" fmla="*/ 1485106 w 1666081"/>
                  <a:gd name="connsiteY30" fmla="*/ 2076449 h 3359942"/>
                  <a:gd name="connsiteX31" fmla="*/ 1434306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47006 w 1666081"/>
                  <a:gd name="connsiteY33" fmla="*/ 2298699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4006 w 1666081"/>
                  <a:gd name="connsiteY36" fmla="*/ 2419349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12875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12875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36749 h 3359942"/>
                  <a:gd name="connsiteX29" fmla="*/ 1459706 w 1666081"/>
                  <a:gd name="connsiteY29" fmla="*/ 2012949 h 3359942"/>
                  <a:gd name="connsiteX30" fmla="*/ 1485106 w 1666081"/>
                  <a:gd name="connsiteY30" fmla="*/ 2076449 h 3359942"/>
                  <a:gd name="connsiteX31" fmla="*/ 1434306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47006 w 1666081"/>
                  <a:gd name="connsiteY33" fmla="*/ 2298699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4006 w 1666081"/>
                  <a:gd name="connsiteY36" fmla="*/ 2419349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12875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12875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36749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34306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47006 w 1666081"/>
                  <a:gd name="connsiteY33" fmla="*/ 2298699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4006 w 1666081"/>
                  <a:gd name="connsiteY36" fmla="*/ 2419349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12875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12875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34306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47006 w 1666081"/>
                  <a:gd name="connsiteY33" fmla="*/ 2298699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4006 w 1666081"/>
                  <a:gd name="connsiteY36" fmla="*/ 2419349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12875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34306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47006 w 1666081"/>
                  <a:gd name="connsiteY33" fmla="*/ 2298699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4006 w 1666081"/>
                  <a:gd name="connsiteY36" fmla="*/ 2419349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12875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34306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4006 w 1666081"/>
                  <a:gd name="connsiteY36" fmla="*/ 2419349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12875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34306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12875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34306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12875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4781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4781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39068 w 1666081"/>
                  <a:gd name="connsiteY31" fmla="*/ 2152649 h 3359942"/>
                  <a:gd name="connsiteX32" fmla="*/ 1434306 w 1666081"/>
                  <a:gd name="connsiteY32" fmla="*/ 2228849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34306 w 1666081"/>
                  <a:gd name="connsiteY32" fmla="*/ 2228849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12081 w 1666081"/>
                  <a:gd name="connsiteY23" fmla="*/ 2152649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9544 w 1666081"/>
                  <a:gd name="connsiteY32" fmla="*/ 2235993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403350 w 1666081"/>
                  <a:gd name="connsiteY20" fmla="*/ 2309017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9544 w 1666081"/>
                  <a:gd name="connsiteY32" fmla="*/ 2235993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4756 w 1666081"/>
                  <a:gd name="connsiteY16" fmla="*/ 255269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9544 w 1666081"/>
                  <a:gd name="connsiteY32" fmla="*/ 2235993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69206 w 1666081"/>
                  <a:gd name="connsiteY11" fmla="*/ 2882899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9544 w 1666081"/>
                  <a:gd name="connsiteY32" fmla="*/ 2235993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300956 w 1666081"/>
                  <a:gd name="connsiteY5" fmla="*/ 3295649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52537 w 1666081"/>
                  <a:gd name="connsiteY11" fmla="*/ 2873374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9544 w 1666081"/>
                  <a:gd name="connsiteY32" fmla="*/ 2235993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296193 w 1666081"/>
                  <a:gd name="connsiteY5" fmla="*/ 3302793 h 3359942"/>
                  <a:gd name="connsiteX6" fmla="*/ 1243806 w 1666081"/>
                  <a:gd name="connsiteY6" fmla="*/ 3244849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52537 w 1666081"/>
                  <a:gd name="connsiteY11" fmla="*/ 2873374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9544 w 1666081"/>
                  <a:gd name="connsiteY32" fmla="*/ 2235993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296193 w 1666081"/>
                  <a:gd name="connsiteY5" fmla="*/ 3302793 h 3359942"/>
                  <a:gd name="connsiteX6" fmla="*/ 1258093 w 1666081"/>
                  <a:gd name="connsiteY6" fmla="*/ 3256755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31106 w 1666081"/>
                  <a:gd name="connsiteY9" fmla="*/ 2952749 h 3359942"/>
                  <a:gd name="connsiteX10" fmla="*/ 1212056 w 1666081"/>
                  <a:gd name="connsiteY10" fmla="*/ 2882899 h 3359942"/>
                  <a:gd name="connsiteX11" fmla="*/ 1252537 w 1666081"/>
                  <a:gd name="connsiteY11" fmla="*/ 2873374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9544 w 1666081"/>
                  <a:gd name="connsiteY32" fmla="*/ 2235993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296193 w 1666081"/>
                  <a:gd name="connsiteY5" fmla="*/ 3302793 h 3359942"/>
                  <a:gd name="connsiteX6" fmla="*/ 1258093 w 1666081"/>
                  <a:gd name="connsiteY6" fmla="*/ 3256755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23963 w 1666081"/>
                  <a:gd name="connsiteY9" fmla="*/ 2981324 h 3359942"/>
                  <a:gd name="connsiteX10" fmla="*/ 1212056 w 1666081"/>
                  <a:gd name="connsiteY10" fmla="*/ 2882899 h 3359942"/>
                  <a:gd name="connsiteX11" fmla="*/ 1252537 w 1666081"/>
                  <a:gd name="connsiteY11" fmla="*/ 2873374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9544 w 1666081"/>
                  <a:gd name="connsiteY32" fmla="*/ 2235993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296193 w 1666081"/>
                  <a:gd name="connsiteY5" fmla="*/ 3302793 h 3359942"/>
                  <a:gd name="connsiteX6" fmla="*/ 1258093 w 1666081"/>
                  <a:gd name="connsiteY6" fmla="*/ 3256755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23963 w 1666081"/>
                  <a:gd name="connsiteY9" fmla="*/ 2981324 h 3359942"/>
                  <a:gd name="connsiteX10" fmla="*/ 1212056 w 1666081"/>
                  <a:gd name="connsiteY10" fmla="*/ 2882899 h 3359942"/>
                  <a:gd name="connsiteX11" fmla="*/ 1252537 w 1666081"/>
                  <a:gd name="connsiteY11" fmla="*/ 2873374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2400 w 1666081"/>
                  <a:gd name="connsiteY32" fmla="*/ 2235993 h 3359942"/>
                  <a:gd name="connsiteX33" fmla="*/ 1423193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296193 w 1666081"/>
                  <a:gd name="connsiteY5" fmla="*/ 3302793 h 3359942"/>
                  <a:gd name="connsiteX6" fmla="*/ 1258093 w 1666081"/>
                  <a:gd name="connsiteY6" fmla="*/ 3256755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23963 w 1666081"/>
                  <a:gd name="connsiteY9" fmla="*/ 2981324 h 3359942"/>
                  <a:gd name="connsiteX10" fmla="*/ 1212056 w 1666081"/>
                  <a:gd name="connsiteY10" fmla="*/ 2882899 h 3359942"/>
                  <a:gd name="connsiteX11" fmla="*/ 1252537 w 1666081"/>
                  <a:gd name="connsiteY11" fmla="*/ 2873374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85106 w 1666081"/>
                  <a:gd name="connsiteY30" fmla="*/ 2076449 h 3359942"/>
                  <a:gd name="connsiteX31" fmla="*/ 1427162 w 1666081"/>
                  <a:gd name="connsiteY31" fmla="*/ 2147887 h 3359942"/>
                  <a:gd name="connsiteX32" fmla="*/ 1422400 w 1666081"/>
                  <a:gd name="connsiteY32" fmla="*/ 2235993 h 3359942"/>
                  <a:gd name="connsiteX33" fmla="*/ 1430337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296193 w 1666081"/>
                  <a:gd name="connsiteY5" fmla="*/ 3302793 h 3359942"/>
                  <a:gd name="connsiteX6" fmla="*/ 1258093 w 1666081"/>
                  <a:gd name="connsiteY6" fmla="*/ 3256755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23963 w 1666081"/>
                  <a:gd name="connsiteY9" fmla="*/ 2981324 h 3359942"/>
                  <a:gd name="connsiteX10" fmla="*/ 1212056 w 1666081"/>
                  <a:gd name="connsiteY10" fmla="*/ 2882899 h 3359942"/>
                  <a:gd name="connsiteX11" fmla="*/ 1252537 w 1666081"/>
                  <a:gd name="connsiteY11" fmla="*/ 2873374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31131 w 1666081"/>
                  <a:gd name="connsiteY29" fmla="*/ 2015330 h 3359942"/>
                  <a:gd name="connsiteX30" fmla="*/ 1477963 w 1666081"/>
                  <a:gd name="connsiteY30" fmla="*/ 2078831 h 3359942"/>
                  <a:gd name="connsiteX31" fmla="*/ 1427162 w 1666081"/>
                  <a:gd name="connsiteY31" fmla="*/ 2147887 h 3359942"/>
                  <a:gd name="connsiteX32" fmla="*/ 1422400 w 1666081"/>
                  <a:gd name="connsiteY32" fmla="*/ 2235993 h 3359942"/>
                  <a:gd name="connsiteX33" fmla="*/ 1430337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296193 w 1666081"/>
                  <a:gd name="connsiteY5" fmla="*/ 3302793 h 3359942"/>
                  <a:gd name="connsiteX6" fmla="*/ 1258093 w 1666081"/>
                  <a:gd name="connsiteY6" fmla="*/ 3256755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23963 w 1666081"/>
                  <a:gd name="connsiteY9" fmla="*/ 2981324 h 3359942"/>
                  <a:gd name="connsiteX10" fmla="*/ 1212056 w 1666081"/>
                  <a:gd name="connsiteY10" fmla="*/ 2882899 h 3359942"/>
                  <a:gd name="connsiteX11" fmla="*/ 1252537 w 1666081"/>
                  <a:gd name="connsiteY11" fmla="*/ 2873374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70806 w 1666081"/>
                  <a:gd name="connsiteY26" fmla="*/ 1955799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40656 w 1666081"/>
                  <a:gd name="connsiteY29" fmla="*/ 2015330 h 3359942"/>
                  <a:gd name="connsiteX30" fmla="*/ 1477963 w 1666081"/>
                  <a:gd name="connsiteY30" fmla="*/ 2078831 h 3359942"/>
                  <a:gd name="connsiteX31" fmla="*/ 1427162 w 1666081"/>
                  <a:gd name="connsiteY31" fmla="*/ 2147887 h 3359942"/>
                  <a:gd name="connsiteX32" fmla="*/ 1422400 w 1666081"/>
                  <a:gd name="connsiteY32" fmla="*/ 2235993 h 3359942"/>
                  <a:gd name="connsiteX33" fmla="*/ 1430337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  <a:gd name="connsiteX0" fmla="*/ 951706 w 1666081"/>
                  <a:gd name="connsiteY0" fmla="*/ 577849 h 3359942"/>
                  <a:gd name="connsiteX1" fmla="*/ 323056 w 1666081"/>
                  <a:gd name="connsiteY1" fmla="*/ 895349 h 3359942"/>
                  <a:gd name="connsiteX2" fmla="*/ 348456 w 1666081"/>
                  <a:gd name="connsiteY2" fmla="*/ 1670049 h 3359942"/>
                  <a:gd name="connsiteX3" fmla="*/ 0 w 1666081"/>
                  <a:gd name="connsiteY3" fmla="*/ 2158999 h 3359942"/>
                  <a:gd name="connsiteX4" fmla="*/ 1278731 w 1666081"/>
                  <a:gd name="connsiteY4" fmla="*/ 3359942 h 3359942"/>
                  <a:gd name="connsiteX5" fmla="*/ 1296193 w 1666081"/>
                  <a:gd name="connsiteY5" fmla="*/ 3302793 h 3359942"/>
                  <a:gd name="connsiteX6" fmla="*/ 1258093 w 1666081"/>
                  <a:gd name="connsiteY6" fmla="*/ 3256755 h 3359942"/>
                  <a:gd name="connsiteX7" fmla="*/ 1320006 w 1666081"/>
                  <a:gd name="connsiteY7" fmla="*/ 3251199 h 3359942"/>
                  <a:gd name="connsiteX8" fmla="*/ 1269206 w 1666081"/>
                  <a:gd name="connsiteY8" fmla="*/ 2997199 h 3359942"/>
                  <a:gd name="connsiteX9" fmla="*/ 1223963 w 1666081"/>
                  <a:gd name="connsiteY9" fmla="*/ 2981324 h 3359942"/>
                  <a:gd name="connsiteX10" fmla="*/ 1212056 w 1666081"/>
                  <a:gd name="connsiteY10" fmla="*/ 2882899 h 3359942"/>
                  <a:gd name="connsiteX11" fmla="*/ 1252537 w 1666081"/>
                  <a:gd name="connsiteY11" fmla="*/ 2873374 h 3359942"/>
                  <a:gd name="connsiteX12" fmla="*/ 1213644 w 1666081"/>
                  <a:gd name="connsiteY12" fmla="*/ 2844799 h 3359942"/>
                  <a:gd name="connsiteX13" fmla="*/ 1250156 w 1666081"/>
                  <a:gd name="connsiteY13" fmla="*/ 2820193 h 3359942"/>
                  <a:gd name="connsiteX14" fmla="*/ 1212056 w 1666081"/>
                  <a:gd name="connsiteY14" fmla="*/ 2781299 h 3359942"/>
                  <a:gd name="connsiteX15" fmla="*/ 1193006 w 1666081"/>
                  <a:gd name="connsiteY15" fmla="*/ 2597149 h 3359942"/>
                  <a:gd name="connsiteX16" fmla="*/ 1227137 w 1666081"/>
                  <a:gd name="connsiteY16" fmla="*/ 2571749 h 3359942"/>
                  <a:gd name="connsiteX17" fmla="*/ 1171575 w 1666081"/>
                  <a:gd name="connsiteY17" fmla="*/ 2502693 h 3359942"/>
                  <a:gd name="connsiteX18" fmla="*/ 1191419 w 1666081"/>
                  <a:gd name="connsiteY18" fmla="*/ 2356643 h 3359942"/>
                  <a:gd name="connsiteX19" fmla="*/ 1318418 w 1666081"/>
                  <a:gd name="connsiteY19" fmla="*/ 2303461 h 3359942"/>
                  <a:gd name="connsiteX20" fmla="*/ 1396206 w 1666081"/>
                  <a:gd name="connsiteY20" fmla="*/ 2306636 h 3359942"/>
                  <a:gd name="connsiteX21" fmla="*/ 1377156 w 1666081"/>
                  <a:gd name="connsiteY21" fmla="*/ 2241549 h 3359942"/>
                  <a:gd name="connsiteX22" fmla="*/ 1405731 w 1666081"/>
                  <a:gd name="connsiteY22" fmla="*/ 2228849 h 3359942"/>
                  <a:gd name="connsiteX23" fmla="*/ 1407319 w 1666081"/>
                  <a:gd name="connsiteY23" fmla="*/ 2157411 h 3359942"/>
                  <a:gd name="connsiteX24" fmla="*/ 1377156 w 1666081"/>
                  <a:gd name="connsiteY24" fmla="*/ 2146299 h 3359942"/>
                  <a:gd name="connsiteX25" fmla="*/ 1434306 w 1666081"/>
                  <a:gd name="connsiteY25" fmla="*/ 2060574 h 3359942"/>
                  <a:gd name="connsiteX26" fmla="*/ 1366044 w 1666081"/>
                  <a:gd name="connsiteY26" fmla="*/ 1967705 h 3359942"/>
                  <a:gd name="connsiteX27" fmla="*/ 1427956 w 1666081"/>
                  <a:gd name="connsiteY27" fmla="*/ 2006599 h 3359942"/>
                  <a:gd name="connsiteX28" fmla="*/ 1459706 w 1666081"/>
                  <a:gd name="connsiteY28" fmla="*/ 1929605 h 3359942"/>
                  <a:gd name="connsiteX29" fmla="*/ 1440656 w 1666081"/>
                  <a:gd name="connsiteY29" fmla="*/ 2015330 h 3359942"/>
                  <a:gd name="connsiteX30" fmla="*/ 1477963 w 1666081"/>
                  <a:gd name="connsiteY30" fmla="*/ 2078831 h 3359942"/>
                  <a:gd name="connsiteX31" fmla="*/ 1427162 w 1666081"/>
                  <a:gd name="connsiteY31" fmla="*/ 2147887 h 3359942"/>
                  <a:gd name="connsiteX32" fmla="*/ 1422400 w 1666081"/>
                  <a:gd name="connsiteY32" fmla="*/ 2235993 h 3359942"/>
                  <a:gd name="connsiteX33" fmla="*/ 1430337 w 1666081"/>
                  <a:gd name="connsiteY33" fmla="*/ 2308224 h 3359942"/>
                  <a:gd name="connsiteX34" fmla="*/ 1491456 w 1666081"/>
                  <a:gd name="connsiteY34" fmla="*/ 2355849 h 3359942"/>
                  <a:gd name="connsiteX35" fmla="*/ 1504156 w 1666081"/>
                  <a:gd name="connsiteY35" fmla="*/ 2412999 h 3359942"/>
                  <a:gd name="connsiteX36" fmla="*/ 1571625 w 1666081"/>
                  <a:gd name="connsiteY36" fmla="*/ 2428874 h 3359942"/>
                  <a:gd name="connsiteX37" fmla="*/ 1666081 w 1666081"/>
                  <a:gd name="connsiteY37" fmla="*/ 2254249 h 3359942"/>
                  <a:gd name="connsiteX38" fmla="*/ 1593850 w 1666081"/>
                  <a:gd name="connsiteY38" fmla="*/ 0 h 3359942"/>
                  <a:gd name="connsiteX39" fmla="*/ 931068 w 1666081"/>
                  <a:gd name="connsiteY39" fmla="*/ 24605 h 3359942"/>
                  <a:gd name="connsiteX40" fmla="*/ 951706 w 1666081"/>
                  <a:gd name="connsiteY40" fmla="*/ 577849 h 33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66081" h="3359942">
                    <a:moveTo>
                      <a:pt x="951706" y="577849"/>
                    </a:moveTo>
                    <a:lnTo>
                      <a:pt x="323056" y="895349"/>
                    </a:lnTo>
                    <a:lnTo>
                      <a:pt x="348456" y="1670049"/>
                    </a:lnTo>
                    <a:lnTo>
                      <a:pt x="0" y="2158999"/>
                    </a:lnTo>
                    <a:lnTo>
                      <a:pt x="1278731" y="3359942"/>
                    </a:lnTo>
                    <a:lnTo>
                      <a:pt x="1296193" y="3302793"/>
                    </a:lnTo>
                    <a:lnTo>
                      <a:pt x="1258093" y="3256755"/>
                    </a:lnTo>
                    <a:lnTo>
                      <a:pt x="1320006" y="3251199"/>
                    </a:lnTo>
                    <a:lnTo>
                      <a:pt x="1269206" y="2997199"/>
                    </a:lnTo>
                    <a:lnTo>
                      <a:pt x="1223963" y="2981324"/>
                    </a:lnTo>
                    <a:lnTo>
                      <a:pt x="1212056" y="2882899"/>
                    </a:lnTo>
                    <a:lnTo>
                      <a:pt x="1252537" y="2873374"/>
                    </a:lnTo>
                    <a:lnTo>
                      <a:pt x="1213644" y="2844799"/>
                    </a:lnTo>
                    <a:lnTo>
                      <a:pt x="1250156" y="2820193"/>
                    </a:lnTo>
                    <a:lnTo>
                      <a:pt x="1212056" y="2781299"/>
                    </a:lnTo>
                    <a:lnTo>
                      <a:pt x="1193006" y="2597149"/>
                    </a:lnTo>
                    <a:lnTo>
                      <a:pt x="1227137" y="2571749"/>
                    </a:lnTo>
                    <a:lnTo>
                      <a:pt x="1171575" y="2502693"/>
                    </a:lnTo>
                    <a:lnTo>
                      <a:pt x="1191419" y="2356643"/>
                    </a:lnTo>
                    <a:lnTo>
                      <a:pt x="1318418" y="2303461"/>
                    </a:lnTo>
                    <a:lnTo>
                      <a:pt x="1396206" y="2306636"/>
                    </a:lnTo>
                    <a:lnTo>
                      <a:pt x="1377156" y="2241549"/>
                    </a:lnTo>
                    <a:lnTo>
                      <a:pt x="1405731" y="2228849"/>
                    </a:lnTo>
                    <a:cubicBezTo>
                      <a:pt x="1405466" y="2203449"/>
                      <a:pt x="1407584" y="2182811"/>
                      <a:pt x="1407319" y="2157411"/>
                    </a:cubicBezTo>
                    <a:lnTo>
                      <a:pt x="1377156" y="2146299"/>
                    </a:lnTo>
                    <a:lnTo>
                      <a:pt x="1434306" y="2060574"/>
                    </a:lnTo>
                    <a:lnTo>
                      <a:pt x="1366044" y="1967705"/>
                    </a:lnTo>
                    <a:lnTo>
                      <a:pt x="1427956" y="2006599"/>
                    </a:lnTo>
                    <a:lnTo>
                      <a:pt x="1459706" y="1929605"/>
                    </a:lnTo>
                    <a:lnTo>
                      <a:pt x="1440656" y="2015330"/>
                    </a:lnTo>
                    <a:lnTo>
                      <a:pt x="1477963" y="2078831"/>
                    </a:lnTo>
                    <a:lnTo>
                      <a:pt x="1427162" y="2147887"/>
                    </a:lnTo>
                    <a:lnTo>
                      <a:pt x="1422400" y="2235993"/>
                    </a:lnTo>
                    <a:cubicBezTo>
                      <a:pt x="1422664" y="2260070"/>
                      <a:pt x="1430073" y="2284147"/>
                      <a:pt x="1430337" y="2308224"/>
                    </a:cubicBezTo>
                    <a:lnTo>
                      <a:pt x="1491456" y="2355849"/>
                    </a:lnTo>
                    <a:lnTo>
                      <a:pt x="1504156" y="2412999"/>
                    </a:lnTo>
                    <a:lnTo>
                      <a:pt x="1571625" y="2428874"/>
                    </a:lnTo>
                    <a:lnTo>
                      <a:pt x="1666081" y="2254249"/>
                    </a:lnTo>
                    <a:lnTo>
                      <a:pt x="1593850" y="0"/>
                    </a:lnTo>
                    <a:lnTo>
                      <a:pt x="931068" y="24605"/>
                    </a:lnTo>
                    <a:lnTo>
                      <a:pt x="951706" y="577849"/>
                    </a:lnTo>
                    <a:close/>
                  </a:path>
                </a:pathLst>
              </a:custGeom>
              <a:solidFill>
                <a:srgbClr val="FFE699">
                  <a:alpha val="56863"/>
                </a:srgb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SubDist Winnemucca">
                <a:extLst>
                  <a:ext uri="{FF2B5EF4-FFF2-40B4-BE49-F238E27FC236}">
                    <a16:creationId xmlns:a16="http://schemas.microsoft.com/office/drawing/2014/main" id="{358AB1A1-FAC9-C3B7-C4CD-452111C80021}"/>
                  </a:ext>
                </a:extLst>
              </p:cNvPr>
              <p:cNvSpPr/>
              <p:nvPr/>
            </p:nvSpPr>
            <p:spPr>
              <a:xfrm>
                <a:off x="4502150" y="254794"/>
                <a:ext cx="1809750" cy="1828006"/>
              </a:xfrm>
              <a:custGeom>
                <a:avLst/>
                <a:gdLst>
                  <a:gd name="connsiteX0" fmla="*/ 0 w 1809750"/>
                  <a:gd name="connsiteY0" fmla="*/ 0 h 1835150"/>
                  <a:gd name="connsiteX1" fmla="*/ 1587500 w 1809750"/>
                  <a:gd name="connsiteY1" fmla="*/ 12700 h 1835150"/>
                  <a:gd name="connsiteX2" fmla="*/ 1581150 w 1809750"/>
                  <a:gd name="connsiteY2" fmla="*/ 355600 h 1835150"/>
                  <a:gd name="connsiteX3" fmla="*/ 1797050 w 1809750"/>
                  <a:gd name="connsiteY3" fmla="*/ 927100 h 1835150"/>
                  <a:gd name="connsiteX4" fmla="*/ 1809750 w 1809750"/>
                  <a:gd name="connsiteY4" fmla="*/ 1263650 h 1835150"/>
                  <a:gd name="connsiteX5" fmla="*/ 1581150 w 1809750"/>
                  <a:gd name="connsiteY5" fmla="*/ 1511300 h 1835150"/>
                  <a:gd name="connsiteX6" fmla="*/ 1581150 w 1809750"/>
                  <a:gd name="connsiteY6" fmla="*/ 1828800 h 1835150"/>
                  <a:gd name="connsiteX7" fmla="*/ 1047750 w 1809750"/>
                  <a:gd name="connsiteY7" fmla="*/ 1835150 h 1835150"/>
                  <a:gd name="connsiteX8" fmla="*/ 768350 w 1809750"/>
                  <a:gd name="connsiteY8" fmla="*/ 1200150 h 1835150"/>
                  <a:gd name="connsiteX9" fmla="*/ 0 w 1809750"/>
                  <a:gd name="connsiteY9" fmla="*/ 0 h 1835150"/>
                  <a:gd name="connsiteX0" fmla="*/ 0 w 1809750"/>
                  <a:gd name="connsiteY0" fmla="*/ 0 h 1835150"/>
                  <a:gd name="connsiteX1" fmla="*/ 1587500 w 1809750"/>
                  <a:gd name="connsiteY1" fmla="*/ 12700 h 1835150"/>
                  <a:gd name="connsiteX2" fmla="*/ 1581150 w 1809750"/>
                  <a:gd name="connsiteY2" fmla="*/ 355600 h 1835150"/>
                  <a:gd name="connsiteX3" fmla="*/ 1797050 w 1809750"/>
                  <a:gd name="connsiteY3" fmla="*/ 927100 h 1835150"/>
                  <a:gd name="connsiteX4" fmla="*/ 1809750 w 1809750"/>
                  <a:gd name="connsiteY4" fmla="*/ 1263650 h 1835150"/>
                  <a:gd name="connsiteX5" fmla="*/ 1581150 w 1809750"/>
                  <a:gd name="connsiteY5" fmla="*/ 1511300 h 1835150"/>
                  <a:gd name="connsiteX6" fmla="*/ 1581150 w 1809750"/>
                  <a:gd name="connsiteY6" fmla="*/ 1828800 h 1835150"/>
                  <a:gd name="connsiteX7" fmla="*/ 1047750 w 1809750"/>
                  <a:gd name="connsiteY7" fmla="*/ 1835150 h 1835150"/>
                  <a:gd name="connsiteX8" fmla="*/ 763587 w 1809750"/>
                  <a:gd name="connsiteY8" fmla="*/ 1214438 h 1835150"/>
                  <a:gd name="connsiteX9" fmla="*/ 0 w 1809750"/>
                  <a:gd name="connsiteY9" fmla="*/ 0 h 1835150"/>
                  <a:gd name="connsiteX0" fmla="*/ 0 w 1809750"/>
                  <a:gd name="connsiteY0" fmla="*/ 0 h 1828006"/>
                  <a:gd name="connsiteX1" fmla="*/ 1587500 w 1809750"/>
                  <a:gd name="connsiteY1" fmla="*/ 5556 h 1828006"/>
                  <a:gd name="connsiteX2" fmla="*/ 1581150 w 1809750"/>
                  <a:gd name="connsiteY2" fmla="*/ 348456 h 1828006"/>
                  <a:gd name="connsiteX3" fmla="*/ 1797050 w 1809750"/>
                  <a:gd name="connsiteY3" fmla="*/ 919956 h 1828006"/>
                  <a:gd name="connsiteX4" fmla="*/ 1809750 w 1809750"/>
                  <a:gd name="connsiteY4" fmla="*/ 1256506 h 1828006"/>
                  <a:gd name="connsiteX5" fmla="*/ 1581150 w 1809750"/>
                  <a:gd name="connsiteY5" fmla="*/ 1504156 h 1828006"/>
                  <a:gd name="connsiteX6" fmla="*/ 1581150 w 1809750"/>
                  <a:gd name="connsiteY6" fmla="*/ 1821656 h 1828006"/>
                  <a:gd name="connsiteX7" fmla="*/ 1047750 w 1809750"/>
                  <a:gd name="connsiteY7" fmla="*/ 1828006 h 1828006"/>
                  <a:gd name="connsiteX8" fmla="*/ 763587 w 1809750"/>
                  <a:gd name="connsiteY8" fmla="*/ 1207294 h 1828006"/>
                  <a:gd name="connsiteX9" fmla="*/ 0 w 1809750"/>
                  <a:gd name="connsiteY9" fmla="*/ 0 h 1828006"/>
                  <a:gd name="connsiteX0" fmla="*/ 0 w 1809750"/>
                  <a:gd name="connsiteY0" fmla="*/ 0 h 1828006"/>
                  <a:gd name="connsiteX1" fmla="*/ 1594644 w 1809750"/>
                  <a:gd name="connsiteY1" fmla="*/ 17462 h 1828006"/>
                  <a:gd name="connsiteX2" fmla="*/ 1581150 w 1809750"/>
                  <a:gd name="connsiteY2" fmla="*/ 348456 h 1828006"/>
                  <a:gd name="connsiteX3" fmla="*/ 1797050 w 1809750"/>
                  <a:gd name="connsiteY3" fmla="*/ 919956 h 1828006"/>
                  <a:gd name="connsiteX4" fmla="*/ 1809750 w 1809750"/>
                  <a:gd name="connsiteY4" fmla="*/ 1256506 h 1828006"/>
                  <a:gd name="connsiteX5" fmla="*/ 1581150 w 1809750"/>
                  <a:gd name="connsiteY5" fmla="*/ 1504156 h 1828006"/>
                  <a:gd name="connsiteX6" fmla="*/ 1581150 w 1809750"/>
                  <a:gd name="connsiteY6" fmla="*/ 1821656 h 1828006"/>
                  <a:gd name="connsiteX7" fmla="*/ 1047750 w 1809750"/>
                  <a:gd name="connsiteY7" fmla="*/ 1828006 h 1828006"/>
                  <a:gd name="connsiteX8" fmla="*/ 763587 w 1809750"/>
                  <a:gd name="connsiteY8" fmla="*/ 1207294 h 1828006"/>
                  <a:gd name="connsiteX9" fmla="*/ 0 w 1809750"/>
                  <a:gd name="connsiteY9" fmla="*/ 0 h 1828006"/>
                  <a:gd name="connsiteX0" fmla="*/ 0 w 1809750"/>
                  <a:gd name="connsiteY0" fmla="*/ 0 h 1828006"/>
                  <a:gd name="connsiteX1" fmla="*/ 1594644 w 1809750"/>
                  <a:gd name="connsiteY1" fmla="*/ 12699 h 1828006"/>
                  <a:gd name="connsiteX2" fmla="*/ 1581150 w 1809750"/>
                  <a:gd name="connsiteY2" fmla="*/ 348456 h 1828006"/>
                  <a:gd name="connsiteX3" fmla="*/ 1797050 w 1809750"/>
                  <a:gd name="connsiteY3" fmla="*/ 919956 h 1828006"/>
                  <a:gd name="connsiteX4" fmla="*/ 1809750 w 1809750"/>
                  <a:gd name="connsiteY4" fmla="*/ 1256506 h 1828006"/>
                  <a:gd name="connsiteX5" fmla="*/ 1581150 w 1809750"/>
                  <a:gd name="connsiteY5" fmla="*/ 1504156 h 1828006"/>
                  <a:gd name="connsiteX6" fmla="*/ 1581150 w 1809750"/>
                  <a:gd name="connsiteY6" fmla="*/ 1821656 h 1828006"/>
                  <a:gd name="connsiteX7" fmla="*/ 1047750 w 1809750"/>
                  <a:gd name="connsiteY7" fmla="*/ 1828006 h 1828006"/>
                  <a:gd name="connsiteX8" fmla="*/ 763587 w 1809750"/>
                  <a:gd name="connsiteY8" fmla="*/ 1207294 h 1828006"/>
                  <a:gd name="connsiteX9" fmla="*/ 0 w 1809750"/>
                  <a:gd name="connsiteY9" fmla="*/ 0 h 1828006"/>
                  <a:gd name="connsiteX0" fmla="*/ 0 w 1809750"/>
                  <a:gd name="connsiteY0" fmla="*/ 0 h 1828006"/>
                  <a:gd name="connsiteX1" fmla="*/ 1594644 w 1809750"/>
                  <a:gd name="connsiteY1" fmla="*/ 12699 h 1828006"/>
                  <a:gd name="connsiteX2" fmla="*/ 1581150 w 1809750"/>
                  <a:gd name="connsiteY2" fmla="*/ 348456 h 1828006"/>
                  <a:gd name="connsiteX3" fmla="*/ 1797050 w 1809750"/>
                  <a:gd name="connsiteY3" fmla="*/ 919956 h 1828006"/>
                  <a:gd name="connsiteX4" fmla="*/ 1809750 w 1809750"/>
                  <a:gd name="connsiteY4" fmla="*/ 1256506 h 1828006"/>
                  <a:gd name="connsiteX5" fmla="*/ 1581150 w 1809750"/>
                  <a:gd name="connsiteY5" fmla="*/ 1504156 h 1828006"/>
                  <a:gd name="connsiteX6" fmla="*/ 1581150 w 1809750"/>
                  <a:gd name="connsiteY6" fmla="*/ 1821656 h 1828006"/>
                  <a:gd name="connsiteX7" fmla="*/ 1047750 w 1809750"/>
                  <a:gd name="connsiteY7" fmla="*/ 1828006 h 1828006"/>
                  <a:gd name="connsiteX8" fmla="*/ 763587 w 1809750"/>
                  <a:gd name="connsiteY8" fmla="*/ 1207294 h 1828006"/>
                  <a:gd name="connsiteX9" fmla="*/ 0 w 1809750"/>
                  <a:gd name="connsiteY9" fmla="*/ 0 h 1828006"/>
                  <a:gd name="connsiteX0" fmla="*/ 0 w 1809750"/>
                  <a:gd name="connsiteY0" fmla="*/ 0 h 1828006"/>
                  <a:gd name="connsiteX1" fmla="*/ 1594644 w 1809750"/>
                  <a:gd name="connsiteY1" fmla="*/ 12699 h 1828006"/>
                  <a:gd name="connsiteX2" fmla="*/ 1581150 w 1809750"/>
                  <a:gd name="connsiteY2" fmla="*/ 348456 h 1828006"/>
                  <a:gd name="connsiteX3" fmla="*/ 1797050 w 1809750"/>
                  <a:gd name="connsiteY3" fmla="*/ 919956 h 1828006"/>
                  <a:gd name="connsiteX4" fmla="*/ 1809750 w 1809750"/>
                  <a:gd name="connsiteY4" fmla="*/ 1256506 h 1828006"/>
                  <a:gd name="connsiteX5" fmla="*/ 1581150 w 1809750"/>
                  <a:gd name="connsiteY5" fmla="*/ 1504156 h 1828006"/>
                  <a:gd name="connsiteX6" fmla="*/ 1581150 w 1809750"/>
                  <a:gd name="connsiteY6" fmla="*/ 1821656 h 1828006"/>
                  <a:gd name="connsiteX7" fmla="*/ 1047750 w 1809750"/>
                  <a:gd name="connsiteY7" fmla="*/ 1828006 h 1828006"/>
                  <a:gd name="connsiteX8" fmla="*/ 763587 w 1809750"/>
                  <a:gd name="connsiteY8" fmla="*/ 1207294 h 1828006"/>
                  <a:gd name="connsiteX9" fmla="*/ 0 w 1809750"/>
                  <a:gd name="connsiteY9" fmla="*/ 0 h 1828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0" h="1828006">
                    <a:moveTo>
                      <a:pt x="0" y="0"/>
                    </a:moveTo>
                    <a:cubicBezTo>
                      <a:pt x="531548" y="4233"/>
                      <a:pt x="905933" y="20373"/>
                      <a:pt x="1594644" y="12699"/>
                    </a:cubicBezTo>
                    <a:lnTo>
                      <a:pt x="1581150" y="348456"/>
                    </a:lnTo>
                    <a:lnTo>
                      <a:pt x="1797050" y="919956"/>
                    </a:lnTo>
                    <a:lnTo>
                      <a:pt x="1809750" y="1256506"/>
                    </a:lnTo>
                    <a:lnTo>
                      <a:pt x="1581150" y="1504156"/>
                    </a:lnTo>
                    <a:lnTo>
                      <a:pt x="1581150" y="1821656"/>
                    </a:lnTo>
                    <a:lnTo>
                      <a:pt x="1047750" y="1828006"/>
                    </a:lnTo>
                    <a:lnTo>
                      <a:pt x="763587" y="12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72C4">
                  <a:alpha val="56863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ubDist Elko">
                <a:extLst>
                  <a:ext uri="{FF2B5EF4-FFF2-40B4-BE49-F238E27FC236}">
                    <a16:creationId xmlns:a16="http://schemas.microsoft.com/office/drawing/2014/main" id="{7CF7527B-C9E6-2BFF-8A1C-23E84BF44CB7}"/>
                  </a:ext>
                </a:extLst>
              </p:cNvPr>
              <p:cNvSpPr/>
              <p:nvPr/>
            </p:nvSpPr>
            <p:spPr>
              <a:xfrm>
                <a:off x="6083300" y="260350"/>
                <a:ext cx="2022475" cy="1828800"/>
              </a:xfrm>
              <a:custGeom>
                <a:avLst/>
                <a:gdLst>
                  <a:gd name="connsiteX0" fmla="*/ 12700 w 1993900"/>
                  <a:gd name="connsiteY0" fmla="*/ 0 h 1828800"/>
                  <a:gd name="connsiteX1" fmla="*/ 0 w 1993900"/>
                  <a:gd name="connsiteY1" fmla="*/ 349250 h 1828800"/>
                  <a:gd name="connsiteX2" fmla="*/ 222250 w 1993900"/>
                  <a:gd name="connsiteY2" fmla="*/ 933450 h 1828800"/>
                  <a:gd name="connsiteX3" fmla="*/ 222250 w 1993900"/>
                  <a:gd name="connsiteY3" fmla="*/ 1270000 h 1828800"/>
                  <a:gd name="connsiteX4" fmla="*/ 12700 w 1993900"/>
                  <a:gd name="connsiteY4" fmla="*/ 1504950 h 1828800"/>
                  <a:gd name="connsiteX5" fmla="*/ 0 w 1993900"/>
                  <a:gd name="connsiteY5" fmla="*/ 1822450 h 1828800"/>
                  <a:gd name="connsiteX6" fmla="*/ 1409700 w 1993900"/>
                  <a:gd name="connsiteY6" fmla="*/ 1828800 h 1828800"/>
                  <a:gd name="connsiteX7" fmla="*/ 1993900 w 1993900"/>
                  <a:gd name="connsiteY7" fmla="*/ 1701800 h 1828800"/>
                  <a:gd name="connsiteX8" fmla="*/ 1962150 w 1993900"/>
                  <a:gd name="connsiteY8" fmla="*/ 6350 h 1828800"/>
                  <a:gd name="connsiteX9" fmla="*/ 12700 w 1993900"/>
                  <a:gd name="connsiteY9" fmla="*/ 0 h 1828800"/>
                  <a:gd name="connsiteX0" fmla="*/ 12700 w 2022475"/>
                  <a:gd name="connsiteY0" fmla="*/ 0 h 1828800"/>
                  <a:gd name="connsiteX1" fmla="*/ 0 w 2022475"/>
                  <a:gd name="connsiteY1" fmla="*/ 349250 h 1828800"/>
                  <a:gd name="connsiteX2" fmla="*/ 222250 w 2022475"/>
                  <a:gd name="connsiteY2" fmla="*/ 933450 h 1828800"/>
                  <a:gd name="connsiteX3" fmla="*/ 222250 w 2022475"/>
                  <a:gd name="connsiteY3" fmla="*/ 1270000 h 1828800"/>
                  <a:gd name="connsiteX4" fmla="*/ 12700 w 2022475"/>
                  <a:gd name="connsiteY4" fmla="*/ 1504950 h 1828800"/>
                  <a:gd name="connsiteX5" fmla="*/ 0 w 2022475"/>
                  <a:gd name="connsiteY5" fmla="*/ 1822450 h 1828800"/>
                  <a:gd name="connsiteX6" fmla="*/ 1409700 w 2022475"/>
                  <a:gd name="connsiteY6" fmla="*/ 1828800 h 1828800"/>
                  <a:gd name="connsiteX7" fmla="*/ 2022475 w 2022475"/>
                  <a:gd name="connsiteY7" fmla="*/ 1701800 h 1828800"/>
                  <a:gd name="connsiteX8" fmla="*/ 1962150 w 2022475"/>
                  <a:gd name="connsiteY8" fmla="*/ 6350 h 1828800"/>
                  <a:gd name="connsiteX9" fmla="*/ 12700 w 2022475"/>
                  <a:gd name="connsiteY9" fmla="*/ 0 h 1828800"/>
                  <a:gd name="connsiteX0" fmla="*/ 12700 w 2022475"/>
                  <a:gd name="connsiteY0" fmla="*/ 0 h 1828800"/>
                  <a:gd name="connsiteX1" fmla="*/ 0 w 2022475"/>
                  <a:gd name="connsiteY1" fmla="*/ 349250 h 1828800"/>
                  <a:gd name="connsiteX2" fmla="*/ 222250 w 2022475"/>
                  <a:gd name="connsiteY2" fmla="*/ 933450 h 1828800"/>
                  <a:gd name="connsiteX3" fmla="*/ 231775 w 2022475"/>
                  <a:gd name="connsiteY3" fmla="*/ 1253331 h 1828800"/>
                  <a:gd name="connsiteX4" fmla="*/ 12700 w 2022475"/>
                  <a:gd name="connsiteY4" fmla="*/ 1504950 h 1828800"/>
                  <a:gd name="connsiteX5" fmla="*/ 0 w 2022475"/>
                  <a:gd name="connsiteY5" fmla="*/ 1822450 h 1828800"/>
                  <a:gd name="connsiteX6" fmla="*/ 1409700 w 2022475"/>
                  <a:gd name="connsiteY6" fmla="*/ 1828800 h 1828800"/>
                  <a:gd name="connsiteX7" fmla="*/ 2022475 w 2022475"/>
                  <a:gd name="connsiteY7" fmla="*/ 1701800 h 1828800"/>
                  <a:gd name="connsiteX8" fmla="*/ 1962150 w 2022475"/>
                  <a:gd name="connsiteY8" fmla="*/ 6350 h 1828800"/>
                  <a:gd name="connsiteX9" fmla="*/ 12700 w 2022475"/>
                  <a:gd name="connsiteY9" fmla="*/ 0 h 1828800"/>
                  <a:gd name="connsiteX0" fmla="*/ 12700 w 2022475"/>
                  <a:gd name="connsiteY0" fmla="*/ 0 h 1828800"/>
                  <a:gd name="connsiteX1" fmla="*/ 0 w 2022475"/>
                  <a:gd name="connsiteY1" fmla="*/ 349250 h 1828800"/>
                  <a:gd name="connsiteX2" fmla="*/ 222250 w 2022475"/>
                  <a:gd name="connsiteY2" fmla="*/ 933450 h 1828800"/>
                  <a:gd name="connsiteX3" fmla="*/ 231775 w 2022475"/>
                  <a:gd name="connsiteY3" fmla="*/ 1253331 h 1828800"/>
                  <a:gd name="connsiteX4" fmla="*/ 793 w 2022475"/>
                  <a:gd name="connsiteY4" fmla="*/ 1495425 h 1828800"/>
                  <a:gd name="connsiteX5" fmla="*/ 0 w 2022475"/>
                  <a:gd name="connsiteY5" fmla="*/ 1822450 h 1828800"/>
                  <a:gd name="connsiteX6" fmla="*/ 1409700 w 2022475"/>
                  <a:gd name="connsiteY6" fmla="*/ 1828800 h 1828800"/>
                  <a:gd name="connsiteX7" fmla="*/ 2022475 w 2022475"/>
                  <a:gd name="connsiteY7" fmla="*/ 1701800 h 1828800"/>
                  <a:gd name="connsiteX8" fmla="*/ 1962150 w 2022475"/>
                  <a:gd name="connsiteY8" fmla="*/ 6350 h 1828800"/>
                  <a:gd name="connsiteX9" fmla="*/ 12700 w 2022475"/>
                  <a:gd name="connsiteY9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2475" h="1828800">
                    <a:moveTo>
                      <a:pt x="12700" y="0"/>
                    </a:moveTo>
                    <a:lnTo>
                      <a:pt x="0" y="349250"/>
                    </a:lnTo>
                    <a:lnTo>
                      <a:pt x="222250" y="933450"/>
                    </a:lnTo>
                    <a:lnTo>
                      <a:pt x="231775" y="1253331"/>
                    </a:lnTo>
                    <a:lnTo>
                      <a:pt x="793" y="1495425"/>
                    </a:lnTo>
                    <a:cubicBezTo>
                      <a:pt x="529" y="1604433"/>
                      <a:pt x="264" y="1713442"/>
                      <a:pt x="0" y="1822450"/>
                    </a:cubicBezTo>
                    <a:lnTo>
                      <a:pt x="1409700" y="1828800"/>
                    </a:lnTo>
                    <a:lnTo>
                      <a:pt x="2022475" y="1701800"/>
                    </a:lnTo>
                    <a:lnTo>
                      <a:pt x="1962150" y="6350"/>
                    </a:lnTo>
                    <a:lnTo>
                      <a:pt x="12700" y="0"/>
                    </a:lnTo>
                    <a:close/>
                  </a:path>
                </a:pathLst>
              </a:custGeom>
              <a:solidFill>
                <a:srgbClr val="4472C4">
                  <a:alpha val="4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District 3">
                <a:extLst>
                  <a:ext uri="{FF2B5EF4-FFF2-40B4-BE49-F238E27FC236}">
                    <a16:creationId xmlns:a16="http://schemas.microsoft.com/office/drawing/2014/main" id="{DB24142F-FF9E-A760-3F49-6096581D971C}"/>
                  </a:ext>
                </a:extLst>
              </p:cNvPr>
              <p:cNvSpPr/>
              <p:nvPr/>
            </p:nvSpPr>
            <p:spPr>
              <a:xfrm>
                <a:off x="4509061" y="253878"/>
                <a:ext cx="3631930" cy="3572403"/>
              </a:xfrm>
              <a:custGeom>
                <a:avLst/>
                <a:gdLst>
                  <a:gd name="connsiteX0" fmla="*/ 0 w 3759200"/>
                  <a:gd name="connsiteY0" fmla="*/ 0 h 3625850"/>
                  <a:gd name="connsiteX1" fmla="*/ 787400 w 3759200"/>
                  <a:gd name="connsiteY1" fmla="*/ 1238250 h 3625850"/>
                  <a:gd name="connsiteX2" fmla="*/ 1270000 w 3759200"/>
                  <a:gd name="connsiteY2" fmla="*/ 2260600 h 3625850"/>
                  <a:gd name="connsiteX3" fmla="*/ 1225550 w 3759200"/>
                  <a:gd name="connsiteY3" fmla="*/ 2660650 h 3625850"/>
                  <a:gd name="connsiteX4" fmla="*/ 1377950 w 3759200"/>
                  <a:gd name="connsiteY4" fmla="*/ 2647950 h 3625850"/>
                  <a:gd name="connsiteX5" fmla="*/ 1663700 w 3759200"/>
                  <a:gd name="connsiteY5" fmla="*/ 2419350 h 3625850"/>
                  <a:gd name="connsiteX6" fmla="*/ 1911350 w 3759200"/>
                  <a:gd name="connsiteY6" fmla="*/ 2641600 h 3625850"/>
                  <a:gd name="connsiteX7" fmla="*/ 2400300 w 3759200"/>
                  <a:gd name="connsiteY7" fmla="*/ 2635250 h 3625850"/>
                  <a:gd name="connsiteX8" fmla="*/ 2667000 w 3759200"/>
                  <a:gd name="connsiteY8" fmla="*/ 3092450 h 3625850"/>
                  <a:gd name="connsiteX9" fmla="*/ 3092450 w 3759200"/>
                  <a:gd name="connsiteY9" fmla="*/ 3625850 h 3625850"/>
                  <a:gd name="connsiteX10" fmla="*/ 3073400 w 3759200"/>
                  <a:gd name="connsiteY10" fmla="*/ 3079750 h 3625850"/>
                  <a:gd name="connsiteX11" fmla="*/ 3759200 w 3759200"/>
                  <a:gd name="connsiteY11" fmla="*/ 3060700 h 3625850"/>
                  <a:gd name="connsiteX12" fmla="*/ 3663950 w 3759200"/>
                  <a:gd name="connsiteY12" fmla="*/ 6350 h 3625850"/>
                  <a:gd name="connsiteX13" fmla="*/ 2317750 w 3759200"/>
                  <a:gd name="connsiteY13" fmla="*/ 19050 h 3625850"/>
                  <a:gd name="connsiteX14" fmla="*/ 1619250 w 3759200"/>
                  <a:gd name="connsiteY14" fmla="*/ 19050 h 3625850"/>
                  <a:gd name="connsiteX15" fmla="*/ 920750 w 3759200"/>
                  <a:gd name="connsiteY15" fmla="*/ 19050 h 3625850"/>
                  <a:gd name="connsiteX16" fmla="*/ 241300 w 3759200"/>
                  <a:gd name="connsiteY16" fmla="*/ 0 h 3625850"/>
                  <a:gd name="connsiteX17" fmla="*/ 0 w 3759200"/>
                  <a:gd name="connsiteY17" fmla="*/ 0 h 362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59200" h="3625850">
                    <a:moveTo>
                      <a:pt x="0" y="0"/>
                    </a:moveTo>
                    <a:lnTo>
                      <a:pt x="787400" y="1238250"/>
                    </a:lnTo>
                    <a:lnTo>
                      <a:pt x="1270000" y="2260600"/>
                    </a:lnTo>
                    <a:lnTo>
                      <a:pt x="1225550" y="2660650"/>
                    </a:lnTo>
                    <a:lnTo>
                      <a:pt x="1377950" y="2647950"/>
                    </a:lnTo>
                    <a:lnTo>
                      <a:pt x="1663700" y="2419350"/>
                    </a:lnTo>
                    <a:lnTo>
                      <a:pt x="1911350" y="2641600"/>
                    </a:lnTo>
                    <a:lnTo>
                      <a:pt x="2400300" y="2635250"/>
                    </a:lnTo>
                    <a:lnTo>
                      <a:pt x="2667000" y="3092450"/>
                    </a:lnTo>
                    <a:lnTo>
                      <a:pt x="3092450" y="3625850"/>
                    </a:lnTo>
                    <a:lnTo>
                      <a:pt x="3073400" y="3079750"/>
                    </a:lnTo>
                    <a:lnTo>
                      <a:pt x="3759200" y="3060700"/>
                    </a:lnTo>
                    <a:lnTo>
                      <a:pt x="3663950" y="6350"/>
                    </a:lnTo>
                    <a:lnTo>
                      <a:pt x="2317750" y="19050"/>
                    </a:lnTo>
                    <a:lnTo>
                      <a:pt x="1619250" y="19050"/>
                    </a:lnTo>
                    <a:lnTo>
                      <a:pt x="920750" y="19050"/>
                    </a:lnTo>
                    <a:lnTo>
                      <a:pt x="2413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>
                  <a:alpha val="32157"/>
                </a:srgb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District 2">
                <a:extLst>
                  <a:ext uri="{FF2B5EF4-FFF2-40B4-BE49-F238E27FC236}">
                    <a16:creationId xmlns:a16="http://schemas.microsoft.com/office/drawing/2014/main" id="{9655D897-11F3-669E-D515-EBF8064E8453}"/>
                  </a:ext>
                </a:extLst>
              </p:cNvPr>
              <p:cNvSpPr/>
              <p:nvPr/>
            </p:nvSpPr>
            <p:spPr>
              <a:xfrm>
                <a:off x="3981450" y="235109"/>
                <a:ext cx="1754615" cy="3678762"/>
              </a:xfrm>
              <a:custGeom>
                <a:avLst/>
                <a:gdLst>
                  <a:gd name="connsiteX0" fmla="*/ 76200 w 1816100"/>
                  <a:gd name="connsiteY0" fmla="*/ 0 h 3733800"/>
                  <a:gd name="connsiteX1" fmla="*/ 76200 w 1816100"/>
                  <a:gd name="connsiteY1" fmla="*/ 57150 h 3733800"/>
                  <a:gd name="connsiteX2" fmla="*/ 0 w 1816100"/>
                  <a:gd name="connsiteY2" fmla="*/ 2774950 h 3733800"/>
                  <a:gd name="connsiteX3" fmla="*/ 1016000 w 1816100"/>
                  <a:gd name="connsiteY3" fmla="*/ 3733800 h 3733800"/>
                  <a:gd name="connsiteX4" fmla="*/ 1308100 w 1816100"/>
                  <a:gd name="connsiteY4" fmla="*/ 3244850 h 3733800"/>
                  <a:gd name="connsiteX5" fmla="*/ 1409700 w 1816100"/>
                  <a:gd name="connsiteY5" fmla="*/ 2724150 h 3733800"/>
                  <a:gd name="connsiteX6" fmla="*/ 1511300 w 1816100"/>
                  <a:gd name="connsiteY6" fmla="*/ 2736850 h 3733800"/>
                  <a:gd name="connsiteX7" fmla="*/ 1771650 w 1816100"/>
                  <a:gd name="connsiteY7" fmla="*/ 2679700 h 3733800"/>
                  <a:gd name="connsiteX8" fmla="*/ 1816100 w 1816100"/>
                  <a:gd name="connsiteY8" fmla="*/ 2292350 h 3733800"/>
                  <a:gd name="connsiteX9" fmla="*/ 1339850 w 1816100"/>
                  <a:gd name="connsiteY9" fmla="*/ 1270000 h 3733800"/>
                  <a:gd name="connsiteX10" fmla="*/ 539750 w 1816100"/>
                  <a:gd name="connsiteY10" fmla="*/ 25400 h 3733800"/>
                  <a:gd name="connsiteX11" fmla="*/ 76200 w 1816100"/>
                  <a:gd name="connsiteY11" fmla="*/ 0 h 3733800"/>
                  <a:gd name="connsiteX0" fmla="*/ 76200 w 1816100"/>
                  <a:gd name="connsiteY0" fmla="*/ 0 h 3733800"/>
                  <a:gd name="connsiteX1" fmla="*/ 76200 w 1816100"/>
                  <a:gd name="connsiteY1" fmla="*/ 57150 h 3733800"/>
                  <a:gd name="connsiteX2" fmla="*/ 0 w 1816100"/>
                  <a:gd name="connsiteY2" fmla="*/ 2774950 h 3733800"/>
                  <a:gd name="connsiteX3" fmla="*/ 1016000 w 1816100"/>
                  <a:gd name="connsiteY3" fmla="*/ 3733800 h 3733800"/>
                  <a:gd name="connsiteX4" fmla="*/ 1308100 w 1816100"/>
                  <a:gd name="connsiteY4" fmla="*/ 3244850 h 3733800"/>
                  <a:gd name="connsiteX5" fmla="*/ 1409700 w 1816100"/>
                  <a:gd name="connsiteY5" fmla="*/ 2724150 h 3733800"/>
                  <a:gd name="connsiteX6" fmla="*/ 1511300 w 1816100"/>
                  <a:gd name="connsiteY6" fmla="*/ 2736850 h 3733800"/>
                  <a:gd name="connsiteX7" fmla="*/ 1771650 w 1816100"/>
                  <a:gd name="connsiteY7" fmla="*/ 2679700 h 3733800"/>
                  <a:gd name="connsiteX8" fmla="*/ 1816100 w 1816100"/>
                  <a:gd name="connsiteY8" fmla="*/ 2287516 h 3733800"/>
                  <a:gd name="connsiteX9" fmla="*/ 1339850 w 1816100"/>
                  <a:gd name="connsiteY9" fmla="*/ 1270000 h 3733800"/>
                  <a:gd name="connsiteX10" fmla="*/ 539750 w 1816100"/>
                  <a:gd name="connsiteY10" fmla="*/ 25400 h 3733800"/>
                  <a:gd name="connsiteX11" fmla="*/ 76200 w 1816100"/>
                  <a:gd name="connsiteY11" fmla="*/ 0 h 3733800"/>
                  <a:gd name="connsiteX0" fmla="*/ 76200 w 1816100"/>
                  <a:gd name="connsiteY0" fmla="*/ 0 h 3733800"/>
                  <a:gd name="connsiteX1" fmla="*/ 76200 w 1816100"/>
                  <a:gd name="connsiteY1" fmla="*/ 57150 h 3733800"/>
                  <a:gd name="connsiteX2" fmla="*/ 0 w 1816100"/>
                  <a:gd name="connsiteY2" fmla="*/ 2774950 h 3733800"/>
                  <a:gd name="connsiteX3" fmla="*/ 1016000 w 1816100"/>
                  <a:gd name="connsiteY3" fmla="*/ 3733800 h 3733800"/>
                  <a:gd name="connsiteX4" fmla="*/ 1308100 w 1816100"/>
                  <a:gd name="connsiteY4" fmla="*/ 3244850 h 3733800"/>
                  <a:gd name="connsiteX5" fmla="*/ 1409700 w 1816100"/>
                  <a:gd name="connsiteY5" fmla="*/ 2724150 h 3733800"/>
                  <a:gd name="connsiteX6" fmla="*/ 1540876 w 1816100"/>
                  <a:gd name="connsiteY6" fmla="*/ 2741684 h 3733800"/>
                  <a:gd name="connsiteX7" fmla="*/ 1771650 w 1816100"/>
                  <a:gd name="connsiteY7" fmla="*/ 2679700 h 3733800"/>
                  <a:gd name="connsiteX8" fmla="*/ 1816100 w 1816100"/>
                  <a:gd name="connsiteY8" fmla="*/ 2287516 h 3733800"/>
                  <a:gd name="connsiteX9" fmla="*/ 1339850 w 1816100"/>
                  <a:gd name="connsiteY9" fmla="*/ 1270000 h 3733800"/>
                  <a:gd name="connsiteX10" fmla="*/ 539750 w 1816100"/>
                  <a:gd name="connsiteY10" fmla="*/ 25400 h 3733800"/>
                  <a:gd name="connsiteX11" fmla="*/ 76200 w 1816100"/>
                  <a:gd name="connsiteY11" fmla="*/ 0 h 373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6100" h="3733800">
                    <a:moveTo>
                      <a:pt x="76200" y="0"/>
                    </a:moveTo>
                    <a:lnTo>
                      <a:pt x="76200" y="57150"/>
                    </a:lnTo>
                    <a:lnTo>
                      <a:pt x="0" y="2774950"/>
                    </a:lnTo>
                    <a:lnTo>
                      <a:pt x="1016000" y="3733800"/>
                    </a:lnTo>
                    <a:lnTo>
                      <a:pt x="1308100" y="3244850"/>
                    </a:lnTo>
                    <a:lnTo>
                      <a:pt x="1409700" y="2724150"/>
                    </a:lnTo>
                    <a:lnTo>
                      <a:pt x="1540876" y="2741684"/>
                    </a:lnTo>
                    <a:lnTo>
                      <a:pt x="1771650" y="2679700"/>
                    </a:lnTo>
                    <a:lnTo>
                      <a:pt x="1816100" y="2287516"/>
                    </a:lnTo>
                    <a:lnTo>
                      <a:pt x="1339850" y="1270000"/>
                    </a:lnTo>
                    <a:lnTo>
                      <a:pt x="539750" y="2540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70AD47">
                  <a:alpha val="3098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: District 1">
                <a:extLst>
                  <a:ext uri="{FF2B5EF4-FFF2-40B4-BE49-F238E27FC236}">
                    <a16:creationId xmlns:a16="http://schemas.microsoft.com/office/drawing/2014/main" id="{ACFE5D98-8FCA-8818-CED9-17A71026D644}"/>
                  </a:ext>
                </a:extLst>
              </p:cNvPr>
              <p:cNvSpPr/>
              <p:nvPr/>
            </p:nvSpPr>
            <p:spPr>
              <a:xfrm>
                <a:off x="4969188" y="2637566"/>
                <a:ext cx="3239289" cy="3985325"/>
              </a:xfrm>
              <a:custGeom>
                <a:avLst/>
                <a:gdLst>
                  <a:gd name="connsiteX0" fmla="*/ 0 w 3352800"/>
                  <a:gd name="connsiteY0" fmla="*/ 1301750 h 4044950"/>
                  <a:gd name="connsiteX1" fmla="*/ 2952750 w 3352800"/>
                  <a:gd name="connsiteY1" fmla="*/ 4044950 h 4044950"/>
                  <a:gd name="connsiteX2" fmla="*/ 2971800 w 3352800"/>
                  <a:gd name="connsiteY2" fmla="*/ 3994150 h 4044950"/>
                  <a:gd name="connsiteX3" fmla="*/ 2933700 w 3352800"/>
                  <a:gd name="connsiteY3" fmla="*/ 3943350 h 4044950"/>
                  <a:gd name="connsiteX4" fmla="*/ 2997200 w 3352800"/>
                  <a:gd name="connsiteY4" fmla="*/ 3930650 h 4044950"/>
                  <a:gd name="connsiteX5" fmla="*/ 2952750 w 3352800"/>
                  <a:gd name="connsiteY5" fmla="*/ 3683000 h 4044950"/>
                  <a:gd name="connsiteX6" fmla="*/ 2901950 w 3352800"/>
                  <a:gd name="connsiteY6" fmla="*/ 3644900 h 4044950"/>
                  <a:gd name="connsiteX7" fmla="*/ 2895600 w 3352800"/>
                  <a:gd name="connsiteY7" fmla="*/ 3562350 h 4044950"/>
                  <a:gd name="connsiteX8" fmla="*/ 2921000 w 3352800"/>
                  <a:gd name="connsiteY8" fmla="*/ 3543300 h 4044950"/>
                  <a:gd name="connsiteX9" fmla="*/ 2895600 w 3352800"/>
                  <a:gd name="connsiteY9" fmla="*/ 3517900 h 4044950"/>
                  <a:gd name="connsiteX10" fmla="*/ 2921000 w 3352800"/>
                  <a:gd name="connsiteY10" fmla="*/ 3498850 h 4044950"/>
                  <a:gd name="connsiteX11" fmla="*/ 2889250 w 3352800"/>
                  <a:gd name="connsiteY11" fmla="*/ 3441700 h 4044950"/>
                  <a:gd name="connsiteX12" fmla="*/ 2889250 w 3352800"/>
                  <a:gd name="connsiteY12" fmla="*/ 3422650 h 4044950"/>
                  <a:gd name="connsiteX13" fmla="*/ 2876550 w 3352800"/>
                  <a:gd name="connsiteY13" fmla="*/ 3365500 h 4044950"/>
                  <a:gd name="connsiteX14" fmla="*/ 2863850 w 3352800"/>
                  <a:gd name="connsiteY14" fmla="*/ 3270250 h 4044950"/>
                  <a:gd name="connsiteX15" fmla="*/ 2895600 w 3352800"/>
                  <a:gd name="connsiteY15" fmla="*/ 3244850 h 4044950"/>
                  <a:gd name="connsiteX16" fmla="*/ 2851150 w 3352800"/>
                  <a:gd name="connsiteY16" fmla="*/ 3175000 h 4044950"/>
                  <a:gd name="connsiteX17" fmla="*/ 2851150 w 3352800"/>
                  <a:gd name="connsiteY17" fmla="*/ 3117850 h 4044950"/>
                  <a:gd name="connsiteX18" fmla="*/ 2863850 w 3352800"/>
                  <a:gd name="connsiteY18" fmla="*/ 3035300 h 4044950"/>
                  <a:gd name="connsiteX19" fmla="*/ 2933700 w 3352800"/>
                  <a:gd name="connsiteY19" fmla="*/ 3003550 h 4044950"/>
                  <a:gd name="connsiteX20" fmla="*/ 2997200 w 3352800"/>
                  <a:gd name="connsiteY20" fmla="*/ 2971800 h 4044950"/>
                  <a:gd name="connsiteX21" fmla="*/ 3048000 w 3352800"/>
                  <a:gd name="connsiteY21" fmla="*/ 2971800 h 4044950"/>
                  <a:gd name="connsiteX22" fmla="*/ 3079750 w 3352800"/>
                  <a:gd name="connsiteY22" fmla="*/ 2971800 h 4044950"/>
                  <a:gd name="connsiteX23" fmla="*/ 3067050 w 3352800"/>
                  <a:gd name="connsiteY23" fmla="*/ 2952750 h 4044950"/>
                  <a:gd name="connsiteX24" fmla="*/ 3067050 w 3352800"/>
                  <a:gd name="connsiteY24" fmla="*/ 2908300 h 4044950"/>
                  <a:gd name="connsiteX25" fmla="*/ 3086100 w 3352800"/>
                  <a:gd name="connsiteY25" fmla="*/ 2895600 h 4044950"/>
                  <a:gd name="connsiteX26" fmla="*/ 3086100 w 3352800"/>
                  <a:gd name="connsiteY26" fmla="*/ 2832100 h 4044950"/>
                  <a:gd name="connsiteX27" fmla="*/ 3067050 w 3352800"/>
                  <a:gd name="connsiteY27" fmla="*/ 2813050 h 4044950"/>
                  <a:gd name="connsiteX28" fmla="*/ 3124200 w 3352800"/>
                  <a:gd name="connsiteY28" fmla="*/ 2724150 h 4044950"/>
                  <a:gd name="connsiteX29" fmla="*/ 3060700 w 3352800"/>
                  <a:gd name="connsiteY29" fmla="*/ 2641600 h 4044950"/>
                  <a:gd name="connsiteX30" fmla="*/ 3117850 w 3352800"/>
                  <a:gd name="connsiteY30" fmla="*/ 2679700 h 4044950"/>
                  <a:gd name="connsiteX31" fmla="*/ 3143250 w 3352800"/>
                  <a:gd name="connsiteY31" fmla="*/ 2584450 h 4044950"/>
                  <a:gd name="connsiteX32" fmla="*/ 3124200 w 3352800"/>
                  <a:gd name="connsiteY32" fmla="*/ 2686050 h 4044950"/>
                  <a:gd name="connsiteX33" fmla="*/ 3162300 w 3352800"/>
                  <a:gd name="connsiteY33" fmla="*/ 2743200 h 4044950"/>
                  <a:gd name="connsiteX34" fmla="*/ 3111500 w 3352800"/>
                  <a:gd name="connsiteY34" fmla="*/ 2813050 h 4044950"/>
                  <a:gd name="connsiteX35" fmla="*/ 3111500 w 3352800"/>
                  <a:gd name="connsiteY35" fmla="*/ 2857500 h 4044950"/>
                  <a:gd name="connsiteX36" fmla="*/ 3105150 w 3352800"/>
                  <a:gd name="connsiteY36" fmla="*/ 2914650 h 4044950"/>
                  <a:gd name="connsiteX37" fmla="*/ 3117850 w 3352800"/>
                  <a:gd name="connsiteY37" fmla="*/ 2978150 h 4044950"/>
                  <a:gd name="connsiteX38" fmla="*/ 3175000 w 3352800"/>
                  <a:gd name="connsiteY38" fmla="*/ 3028950 h 4044950"/>
                  <a:gd name="connsiteX39" fmla="*/ 3194050 w 3352800"/>
                  <a:gd name="connsiteY39" fmla="*/ 3086100 h 4044950"/>
                  <a:gd name="connsiteX40" fmla="*/ 3263900 w 3352800"/>
                  <a:gd name="connsiteY40" fmla="*/ 3098800 h 4044950"/>
                  <a:gd name="connsiteX41" fmla="*/ 3263900 w 3352800"/>
                  <a:gd name="connsiteY41" fmla="*/ 3098800 h 4044950"/>
                  <a:gd name="connsiteX42" fmla="*/ 3352800 w 3352800"/>
                  <a:gd name="connsiteY42" fmla="*/ 2927350 h 4044950"/>
                  <a:gd name="connsiteX43" fmla="*/ 3276600 w 3352800"/>
                  <a:gd name="connsiteY43" fmla="*/ 647700 h 4044950"/>
                  <a:gd name="connsiteX44" fmla="*/ 2603500 w 3352800"/>
                  <a:gd name="connsiteY44" fmla="*/ 660400 h 4044950"/>
                  <a:gd name="connsiteX45" fmla="*/ 2622550 w 3352800"/>
                  <a:gd name="connsiteY45" fmla="*/ 1219200 h 4044950"/>
                  <a:gd name="connsiteX46" fmla="*/ 2190750 w 3352800"/>
                  <a:gd name="connsiteY46" fmla="*/ 673100 h 4044950"/>
                  <a:gd name="connsiteX47" fmla="*/ 1911350 w 3352800"/>
                  <a:gd name="connsiteY47" fmla="*/ 215900 h 4044950"/>
                  <a:gd name="connsiteX48" fmla="*/ 1447800 w 3352800"/>
                  <a:gd name="connsiteY48" fmla="*/ 234950 h 4044950"/>
                  <a:gd name="connsiteX49" fmla="*/ 1193800 w 3352800"/>
                  <a:gd name="connsiteY49" fmla="*/ 0 h 4044950"/>
                  <a:gd name="connsiteX50" fmla="*/ 920750 w 3352800"/>
                  <a:gd name="connsiteY50" fmla="*/ 222250 h 4044950"/>
                  <a:gd name="connsiteX51" fmla="*/ 755650 w 3352800"/>
                  <a:gd name="connsiteY51" fmla="*/ 241300 h 4044950"/>
                  <a:gd name="connsiteX52" fmla="*/ 501650 w 3352800"/>
                  <a:gd name="connsiteY52" fmla="*/ 304800 h 4044950"/>
                  <a:gd name="connsiteX53" fmla="*/ 393700 w 3352800"/>
                  <a:gd name="connsiteY53" fmla="*/ 279400 h 4044950"/>
                  <a:gd name="connsiteX54" fmla="*/ 279400 w 3352800"/>
                  <a:gd name="connsiteY54" fmla="*/ 806450 h 4044950"/>
                  <a:gd name="connsiteX55" fmla="*/ 0 w 3352800"/>
                  <a:gd name="connsiteY55" fmla="*/ 1301750 h 4044950"/>
                  <a:gd name="connsiteX0" fmla="*/ 0 w 3352800"/>
                  <a:gd name="connsiteY0" fmla="*/ 1301750 h 4044950"/>
                  <a:gd name="connsiteX1" fmla="*/ 2952750 w 3352800"/>
                  <a:gd name="connsiteY1" fmla="*/ 4044950 h 4044950"/>
                  <a:gd name="connsiteX2" fmla="*/ 2971800 w 3352800"/>
                  <a:gd name="connsiteY2" fmla="*/ 3994150 h 4044950"/>
                  <a:gd name="connsiteX3" fmla="*/ 2933700 w 3352800"/>
                  <a:gd name="connsiteY3" fmla="*/ 3943350 h 4044950"/>
                  <a:gd name="connsiteX4" fmla="*/ 2997200 w 3352800"/>
                  <a:gd name="connsiteY4" fmla="*/ 3930650 h 4044950"/>
                  <a:gd name="connsiteX5" fmla="*/ 2952750 w 3352800"/>
                  <a:gd name="connsiteY5" fmla="*/ 3683000 h 4044950"/>
                  <a:gd name="connsiteX6" fmla="*/ 2901950 w 3352800"/>
                  <a:gd name="connsiteY6" fmla="*/ 3644900 h 4044950"/>
                  <a:gd name="connsiteX7" fmla="*/ 2895600 w 3352800"/>
                  <a:gd name="connsiteY7" fmla="*/ 3562350 h 4044950"/>
                  <a:gd name="connsiteX8" fmla="*/ 2921000 w 3352800"/>
                  <a:gd name="connsiteY8" fmla="*/ 3543300 h 4044950"/>
                  <a:gd name="connsiteX9" fmla="*/ 2895600 w 3352800"/>
                  <a:gd name="connsiteY9" fmla="*/ 3517900 h 4044950"/>
                  <a:gd name="connsiteX10" fmla="*/ 2921000 w 3352800"/>
                  <a:gd name="connsiteY10" fmla="*/ 3498850 h 4044950"/>
                  <a:gd name="connsiteX11" fmla="*/ 2889250 w 3352800"/>
                  <a:gd name="connsiteY11" fmla="*/ 3441700 h 4044950"/>
                  <a:gd name="connsiteX12" fmla="*/ 2889250 w 3352800"/>
                  <a:gd name="connsiteY12" fmla="*/ 3422650 h 4044950"/>
                  <a:gd name="connsiteX13" fmla="*/ 2876550 w 3352800"/>
                  <a:gd name="connsiteY13" fmla="*/ 3365500 h 4044950"/>
                  <a:gd name="connsiteX14" fmla="*/ 2863850 w 3352800"/>
                  <a:gd name="connsiteY14" fmla="*/ 3270250 h 4044950"/>
                  <a:gd name="connsiteX15" fmla="*/ 2895600 w 3352800"/>
                  <a:gd name="connsiteY15" fmla="*/ 3244850 h 4044950"/>
                  <a:gd name="connsiteX16" fmla="*/ 2851150 w 3352800"/>
                  <a:gd name="connsiteY16" fmla="*/ 3175000 h 4044950"/>
                  <a:gd name="connsiteX17" fmla="*/ 2851150 w 3352800"/>
                  <a:gd name="connsiteY17" fmla="*/ 3117850 h 4044950"/>
                  <a:gd name="connsiteX18" fmla="*/ 2863850 w 3352800"/>
                  <a:gd name="connsiteY18" fmla="*/ 3035300 h 4044950"/>
                  <a:gd name="connsiteX19" fmla="*/ 2933700 w 3352800"/>
                  <a:gd name="connsiteY19" fmla="*/ 3003550 h 4044950"/>
                  <a:gd name="connsiteX20" fmla="*/ 2997200 w 3352800"/>
                  <a:gd name="connsiteY20" fmla="*/ 2971800 h 4044950"/>
                  <a:gd name="connsiteX21" fmla="*/ 3048000 w 3352800"/>
                  <a:gd name="connsiteY21" fmla="*/ 2971800 h 4044950"/>
                  <a:gd name="connsiteX22" fmla="*/ 3079750 w 3352800"/>
                  <a:gd name="connsiteY22" fmla="*/ 2971800 h 4044950"/>
                  <a:gd name="connsiteX23" fmla="*/ 3067050 w 3352800"/>
                  <a:gd name="connsiteY23" fmla="*/ 2952750 h 4044950"/>
                  <a:gd name="connsiteX24" fmla="*/ 3067050 w 3352800"/>
                  <a:gd name="connsiteY24" fmla="*/ 2908300 h 4044950"/>
                  <a:gd name="connsiteX25" fmla="*/ 3086100 w 3352800"/>
                  <a:gd name="connsiteY25" fmla="*/ 2895600 h 4044950"/>
                  <a:gd name="connsiteX26" fmla="*/ 3086100 w 3352800"/>
                  <a:gd name="connsiteY26" fmla="*/ 2832100 h 4044950"/>
                  <a:gd name="connsiteX27" fmla="*/ 3067050 w 3352800"/>
                  <a:gd name="connsiteY27" fmla="*/ 2813050 h 4044950"/>
                  <a:gd name="connsiteX28" fmla="*/ 3124200 w 3352800"/>
                  <a:gd name="connsiteY28" fmla="*/ 2724150 h 4044950"/>
                  <a:gd name="connsiteX29" fmla="*/ 3060700 w 3352800"/>
                  <a:gd name="connsiteY29" fmla="*/ 2641600 h 4044950"/>
                  <a:gd name="connsiteX30" fmla="*/ 3117850 w 3352800"/>
                  <a:gd name="connsiteY30" fmla="*/ 2679700 h 4044950"/>
                  <a:gd name="connsiteX31" fmla="*/ 3143250 w 3352800"/>
                  <a:gd name="connsiteY31" fmla="*/ 2584450 h 4044950"/>
                  <a:gd name="connsiteX32" fmla="*/ 3124200 w 3352800"/>
                  <a:gd name="connsiteY32" fmla="*/ 2686050 h 4044950"/>
                  <a:gd name="connsiteX33" fmla="*/ 3162300 w 3352800"/>
                  <a:gd name="connsiteY33" fmla="*/ 2743200 h 4044950"/>
                  <a:gd name="connsiteX34" fmla="*/ 3111500 w 3352800"/>
                  <a:gd name="connsiteY34" fmla="*/ 2813050 h 4044950"/>
                  <a:gd name="connsiteX35" fmla="*/ 3111500 w 3352800"/>
                  <a:gd name="connsiteY35" fmla="*/ 2857500 h 4044950"/>
                  <a:gd name="connsiteX36" fmla="*/ 3105150 w 3352800"/>
                  <a:gd name="connsiteY36" fmla="*/ 2914650 h 4044950"/>
                  <a:gd name="connsiteX37" fmla="*/ 3117850 w 3352800"/>
                  <a:gd name="connsiteY37" fmla="*/ 2978150 h 4044950"/>
                  <a:gd name="connsiteX38" fmla="*/ 3175000 w 3352800"/>
                  <a:gd name="connsiteY38" fmla="*/ 3028950 h 4044950"/>
                  <a:gd name="connsiteX39" fmla="*/ 3194050 w 3352800"/>
                  <a:gd name="connsiteY39" fmla="*/ 3086100 h 4044950"/>
                  <a:gd name="connsiteX40" fmla="*/ 3263900 w 3352800"/>
                  <a:gd name="connsiteY40" fmla="*/ 3098800 h 4044950"/>
                  <a:gd name="connsiteX41" fmla="*/ 3263900 w 3352800"/>
                  <a:gd name="connsiteY41" fmla="*/ 3098800 h 4044950"/>
                  <a:gd name="connsiteX42" fmla="*/ 3352800 w 3352800"/>
                  <a:gd name="connsiteY42" fmla="*/ 2927350 h 4044950"/>
                  <a:gd name="connsiteX43" fmla="*/ 3276600 w 3352800"/>
                  <a:gd name="connsiteY43" fmla="*/ 647700 h 4044950"/>
                  <a:gd name="connsiteX44" fmla="*/ 2603500 w 3352800"/>
                  <a:gd name="connsiteY44" fmla="*/ 660400 h 4044950"/>
                  <a:gd name="connsiteX45" fmla="*/ 2622550 w 3352800"/>
                  <a:gd name="connsiteY45" fmla="*/ 1219200 h 4044950"/>
                  <a:gd name="connsiteX46" fmla="*/ 2190750 w 3352800"/>
                  <a:gd name="connsiteY46" fmla="*/ 673100 h 4044950"/>
                  <a:gd name="connsiteX47" fmla="*/ 1911350 w 3352800"/>
                  <a:gd name="connsiteY47" fmla="*/ 215900 h 4044950"/>
                  <a:gd name="connsiteX48" fmla="*/ 1447800 w 3352800"/>
                  <a:gd name="connsiteY48" fmla="*/ 225283 h 4044950"/>
                  <a:gd name="connsiteX49" fmla="*/ 1193800 w 3352800"/>
                  <a:gd name="connsiteY49" fmla="*/ 0 h 4044950"/>
                  <a:gd name="connsiteX50" fmla="*/ 920750 w 3352800"/>
                  <a:gd name="connsiteY50" fmla="*/ 222250 h 4044950"/>
                  <a:gd name="connsiteX51" fmla="*/ 755650 w 3352800"/>
                  <a:gd name="connsiteY51" fmla="*/ 241300 h 4044950"/>
                  <a:gd name="connsiteX52" fmla="*/ 501650 w 3352800"/>
                  <a:gd name="connsiteY52" fmla="*/ 304800 h 4044950"/>
                  <a:gd name="connsiteX53" fmla="*/ 393700 w 3352800"/>
                  <a:gd name="connsiteY53" fmla="*/ 279400 h 4044950"/>
                  <a:gd name="connsiteX54" fmla="*/ 279400 w 3352800"/>
                  <a:gd name="connsiteY54" fmla="*/ 806450 h 4044950"/>
                  <a:gd name="connsiteX55" fmla="*/ 0 w 3352800"/>
                  <a:gd name="connsiteY55" fmla="*/ 1301750 h 4044950"/>
                  <a:gd name="connsiteX0" fmla="*/ 0 w 3352800"/>
                  <a:gd name="connsiteY0" fmla="*/ 1301750 h 4044950"/>
                  <a:gd name="connsiteX1" fmla="*/ 2952750 w 3352800"/>
                  <a:gd name="connsiteY1" fmla="*/ 4044950 h 4044950"/>
                  <a:gd name="connsiteX2" fmla="*/ 2971800 w 3352800"/>
                  <a:gd name="connsiteY2" fmla="*/ 3994150 h 4044950"/>
                  <a:gd name="connsiteX3" fmla="*/ 2933700 w 3352800"/>
                  <a:gd name="connsiteY3" fmla="*/ 3943350 h 4044950"/>
                  <a:gd name="connsiteX4" fmla="*/ 2997200 w 3352800"/>
                  <a:gd name="connsiteY4" fmla="*/ 3930650 h 4044950"/>
                  <a:gd name="connsiteX5" fmla="*/ 2952750 w 3352800"/>
                  <a:gd name="connsiteY5" fmla="*/ 3683000 h 4044950"/>
                  <a:gd name="connsiteX6" fmla="*/ 2901950 w 3352800"/>
                  <a:gd name="connsiteY6" fmla="*/ 3644900 h 4044950"/>
                  <a:gd name="connsiteX7" fmla="*/ 2895600 w 3352800"/>
                  <a:gd name="connsiteY7" fmla="*/ 3562350 h 4044950"/>
                  <a:gd name="connsiteX8" fmla="*/ 2921000 w 3352800"/>
                  <a:gd name="connsiteY8" fmla="*/ 3543300 h 4044950"/>
                  <a:gd name="connsiteX9" fmla="*/ 2895600 w 3352800"/>
                  <a:gd name="connsiteY9" fmla="*/ 3517900 h 4044950"/>
                  <a:gd name="connsiteX10" fmla="*/ 2921000 w 3352800"/>
                  <a:gd name="connsiteY10" fmla="*/ 3498850 h 4044950"/>
                  <a:gd name="connsiteX11" fmla="*/ 2889250 w 3352800"/>
                  <a:gd name="connsiteY11" fmla="*/ 3441700 h 4044950"/>
                  <a:gd name="connsiteX12" fmla="*/ 2889250 w 3352800"/>
                  <a:gd name="connsiteY12" fmla="*/ 3422650 h 4044950"/>
                  <a:gd name="connsiteX13" fmla="*/ 2876550 w 3352800"/>
                  <a:gd name="connsiteY13" fmla="*/ 3365500 h 4044950"/>
                  <a:gd name="connsiteX14" fmla="*/ 2863850 w 3352800"/>
                  <a:gd name="connsiteY14" fmla="*/ 3270250 h 4044950"/>
                  <a:gd name="connsiteX15" fmla="*/ 2895600 w 3352800"/>
                  <a:gd name="connsiteY15" fmla="*/ 3244850 h 4044950"/>
                  <a:gd name="connsiteX16" fmla="*/ 2851150 w 3352800"/>
                  <a:gd name="connsiteY16" fmla="*/ 3175000 h 4044950"/>
                  <a:gd name="connsiteX17" fmla="*/ 2851150 w 3352800"/>
                  <a:gd name="connsiteY17" fmla="*/ 3117850 h 4044950"/>
                  <a:gd name="connsiteX18" fmla="*/ 2863850 w 3352800"/>
                  <a:gd name="connsiteY18" fmla="*/ 3035300 h 4044950"/>
                  <a:gd name="connsiteX19" fmla="*/ 2933700 w 3352800"/>
                  <a:gd name="connsiteY19" fmla="*/ 3003550 h 4044950"/>
                  <a:gd name="connsiteX20" fmla="*/ 2997200 w 3352800"/>
                  <a:gd name="connsiteY20" fmla="*/ 2971800 h 4044950"/>
                  <a:gd name="connsiteX21" fmla="*/ 3048000 w 3352800"/>
                  <a:gd name="connsiteY21" fmla="*/ 2971800 h 4044950"/>
                  <a:gd name="connsiteX22" fmla="*/ 3079750 w 3352800"/>
                  <a:gd name="connsiteY22" fmla="*/ 2971800 h 4044950"/>
                  <a:gd name="connsiteX23" fmla="*/ 3067050 w 3352800"/>
                  <a:gd name="connsiteY23" fmla="*/ 2952750 h 4044950"/>
                  <a:gd name="connsiteX24" fmla="*/ 3067050 w 3352800"/>
                  <a:gd name="connsiteY24" fmla="*/ 2908300 h 4044950"/>
                  <a:gd name="connsiteX25" fmla="*/ 3086100 w 3352800"/>
                  <a:gd name="connsiteY25" fmla="*/ 2895600 h 4044950"/>
                  <a:gd name="connsiteX26" fmla="*/ 3086100 w 3352800"/>
                  <a:gd name="connsiteY26" fmla="*/ 2832100 h 4044950"/>
                  <a:gd name="connsiteX27" fmla="*/ 3067050 w 3352800"/>
                  <a:gd name="connsiteY27" fmla="*/ 2813050 h 4044950"/>
                  <a:gd name="connsiteX28" fmla="*/ 3124200 w 3352800"/>
                  <a:gd name="connsiteY28" fmla="*/ 2724150 h 4044950"/>
                  <a:gd name="connsiteX29" fmla="*/ 3060700 w 3352800"/>
                  <a:gd name="connsiteY29" fmla="*/ 2641600 h 4044950"/>
                  <a:gd name="connsiteX30" fmla="*/ 3117850 w 3352800"/>
                  <a:gd name="connsiteY30" fmla="*/ 2679700 h 4044950"/>
                  <a:gd name="connsiteX31" fmla="*/ 3143250 w 3352800"/>
                  <a:gd name="connsiteY31" fmla="*/ 2584450 h 4044950"/>
                  <a:gd name="connsiteX32" fmla="*/ 3124200 w 3352800"/>
                  <a:gd name="connsiteY32" fmla="*/ 2686050 h 4044950"/>
                  <a:gd name="connsiteX33" fmla="*/ 3162300 w 3352800"/>
                  <a:gd name="connsiteY33" fmla="*/ 2743200 h 4044950"/>
                  <a:gd name="connsiteX34" fmla="*/ 3111500 w 3352800"/>
                  <a:gd name="connsiteY34" fmla="*/ 2813050 h 4044950"/>
                  <a:gd name="connsiteX35" fmla="*/ 3111500 w 3352800"/>
                  <a:gd name="connsiteY35" fmla="*/ 2857500 h 4044950"/>
                  <a:gd name="connsiteX36" fmla="*/ 3105150 w 3352800"/>
                  <a:gd name="connsiteY36" fmla="*/ 2914650 h 4044950"/>
                  <a:gd name="connsiteX37" fmla="*/ 3117850 w 3352800"/>
                  <a:gd name="connsiteY37" fmla="*/ 2978150 h 4044950"/>
                  <a:gd name="connsiteX38" fmla="*/ 3175000 w 3352800"/>
                  <a:gd name="connsiteY38" fmla="*/ 3028950 h 4044950"/>
                  <a:gd name="connsiteX39" fmla="*/ 3194050 w 3352800"/>
                  <a:gd name="connsiteY39" fmla="*/ 3086100 h 4044950"/>
                  <a:gd name="connsiteX40" fmla="*/ 3263900 w 3352800"/>
                  <a:gd name="connsiteY40" fmla="*/ 3098800 h 4044950"/>
                  <a:gd name="connsiteX41" fmla="*/ 3263900 w 3352800"/>
                  <a:gd name="connsiteY41" fmla="*/ 3098800 h 4044950"/>
                  <a:gd name="connsiteX42" fmla="*/ 3352800 w 3352800"/>
                  <a:gd name="connsiteY42" fmla="*/ 2927350 h 4044950"/>
                  <a:gd name="connsiteX43" fmla="*/ 3276600 w 3352800"/>
                  <a:gd name="connsiteY43" fmla="*/ 647700 h 4044950"/>
                  <a:gd name="connsiteX44" fmla="*/ 2603500 w 3352800"/>
                  <a:gd name="connsiteY44" fmla="*/ 660400 h 4044950"/>
                  <a:gd name="connsiteX45" fmla="*/ 2622550 w 3352800"/>
                  <a:gd name="connsiteY45" fmla="*/ 1219200 h 4044950"/>
                  <a:gd name="connsiteX46" fmla="*/ 2190750 w 3352800"/>
                  <a:gd name="connsiteY46" fmla="*/ 673100 h 4044950"/>
                  <a:gd name="connsiteX47" fmla="*/ 1911350 w 3352800"/>
                  <a:gd name="connsiteY47" fmla="*/ 215900 h 4044950"/>
                  <a:gd name="connsiteX48" fmla="*/ 1447800 w 3352800"/>
                  <a:gd name="connsiteY48" fmla="*/ 225283 h 4044950"/>
                  <a:gd name="connsiteX49" fmla="*/ 1193800 w 3352800"/>
                  <a:gd name="connsiteY49" fmla="*/ 0 h 4044950"/>
                  <a:gd name="connsiteX50" fmla="*/ 920750 w 3352800"/>
                  <a:gd name="connsiteY50" fmla="*/ 222250 h 4044950"/>
                  <a:gd name="connsiteX51" fmla="*/ 755650 w 3352800"/>
                  <a:gd name="connsiteY51" fmla="*/ 241300 h 4044950"/>
                  <a:gd name="connsiteX52" fmla="*/ 501650 w 3352800"/>
                  <a:gd name="connsiteY52" fmla="*/ 304800 h 4044950"/>
                  <a:gd name="connsiteX53" fmla="*/ 388770 w 3352800"/>
                  <a:gd name="connsiteY53" fmla="*/ 284233 h 4044950"/>
                  <a:gd name="connsiteX54" fmla="*/ 279400 w 3352800"/>
                  <a:gd name="connsiteY54" fmla="*/ 806450 h 4044950"/>
                  <a:gd name="connsiteX55" fmla="*/ 0 w 3352800"/>
                  <a:gd name="connsiteY55" fmla="*/ 1301750 h 404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52800" h="4044950">
                    <a:moveTo>
                      <a:pt x="0" y="1301750"/>
                    </a:moveTo>
                    <a:lnTo>
                      <a:pt x="2952750" y="4044950"/>
                    </a:lnTo>
                    <a:lnTo>
                      <a:pt x="2971800" y="3994150"/>
                    </a:lnTo>
                    <a:lnTo>
                      <a:pt x="2933700" y="3943350"/>
                    </a:lnTo>
                    <a:lnTo>
                      <a:pt x="2997200" y="3930650"/>
                    </a:lnTo>
                    <a:lnTo>
                      <a:pt x="2952750" y="3683000"/>
                    </a:lnTo>
                    <a:lnTo>
                      <a:pt x="2901950" y="3644900"/>
                    </a:lnTo>
                    <a:lnTo>
                      <a:pt x="2895600" y="3562350"/>
                    </a:lnTo>
                    <a:lnTo>
                      <a:pt x="2921000" y="3543300"/>
                    </a:lnTo>
                    <a:lnTo>
                      <a:pt x="2895600" y="3517900"/>
                    </a:lnTo>
                    <a:lnTo>
                      <a:pt x="2921000" y="3498850"/>
                    </a:lnTo>
                    <a:lnTo>
                      <a:pt x="2889250" y="3441700"/>
                    </a:lnTo>
                    <a:lnTo>
                      <a:pt x="2889250" y="3422650"/>
                    </a:lnTo>
                    <a:lnTo>
                      <a:pt x="2876550" y="3365500"/>
                    </a:lnTo>
                    <a:lnTo>
                      <a:pt x="2863850" y="3270250"/>
                    </a:lnTo>
                    <a:lnTo>
                      <a:pt x="2895600" y="3244850"/>
                    </a:lnTo>
                    <a:lnTo>
                      <a:pt x="2851150" y="3175000"/>
                    </a:lnTo>
                    <a:lnTo>
                      <a:pt x="2851150" y="3117850"/>
                    </a:lnTo>
                    <a:lnTo>
                      <a:pt x="2863850" y="3035300"/>
                    </a:lnTo>
                    <a:lnTo>
                      <a:pt x="2933700" y="3003550"/>
                    </a:lnTo>
                    <a:lnTo>
                      <a:pt x="2997200" y="2971800"/>
                    </a:lnTo>
                    <a:lnTo>
                      <a:pt x="3048000" y="2971800"/>
                    </a:lnTo>
                    <a:lnTo>
                      <a:pt x="3079750" y="2971800"/>
                    </a:lnTo>
                    <a:lnTo>
                      <a:pt x="3067050" y="2952750"/>
                    </a:lnTo>
                    <a:lnTo>
                      <a:pt x="3067050" y="2908300"/>
                    </a:lnTo>
                    <a:lnTo>
                      <a:pt x="3086100" y="2895600"/>
                    </a:lnTo>
                    <a:lnTo>
                      <a:pt x="3086100" y="2832100"/>
                    </a:lnTo>
                    <a:lnTo>
                      <a:pt x="3067050" y="2813050"/>
                    </a:lnTo>
                    <a:lnTo>
                      <a:pt x="3124200" y="2724150"/>
                    </a:lnTo>
                    <a:lnTo>
                      <a:pt x="3060700" y="2641600"/>
                    </a:lnTo>
                    <a:lnTo>
                      <a:pt x="3117850" y="2679700"/>
                    </a:lnTo>
                    <a:lnTo>
                      <a:pt x="3143250" y="2584450"/>
                    </a:lnTo>
                    <a:lnTo>
                      <a:pt x="3124200" y="2686050"/>
                    </a:lnTo>
                    <a:lnTo>
                      <a:pt x="3162300" y="2743200"/>
                    </a:lnTo>
                    <a:lnTo>
                      <a:pt x="3111500" y="2813050"/>
                    </a:lnTo>
                    <a:lnTo>
                      <a:pt x="3111500" y="2857500"/>
                    </a:lnTo>
                    <a:lnTo>
                      <a:pt x="3105150" y="2914650"/>
                    </a:lnTo>
                    <a:lnTo>
                      <a:pt x="3117850" y="2978150"/>
                    </a:lnTo>
                    <a:lnTo>
                      <a:pt x="3175000" y="3028950"/>
                    </a:lnTo>
                    <a:lnTo>
                      <a:pt x="3194050" y="3086100"/>
                    </a:lnTo>
                    <a:lnTo>
                      <a:pt x="3263900" y="3098800"/>
                    </a:lnTo>
                    <a:lnTo>
                      <a:pt x="3263900" y="3098800"/>
                    </a:lnTo>
                    <a:lnTo>
                      <a:pt x="3352800" y="2927350"/>
                    </a:lnTo>
                    <a:lnTo>
                      <a:pt x="3276600" y="647700"/>
                    </a:lnTo>
                    <a:lnTo>
                      <a:pt x="2603500" y="660400"/>
                    </a:lnTo>
                    <a:lnTo>
                      <a:pt x="2622550" y="1219200"/>
                    </a:lnTo>
                    <a:lnTo>
                      <a:pt x="2190750" y="673100"/>
                    </a:lnTo>
                    <a:lnTo>
                      <a:pt x="1911350" y="215900"/>
                    </a:lnTo>
                    <a:lnTo>
                      <a:pt x="1447800" y="225283"/>
                    </a:lnTo>
                    <a:lnTo>
                      <a:pt x="1193800" y="0"/>
                    </a:lnTo>
                    <a:lnTo>
                      <a:pt x="920750" y="222250"/>
                    </a:lnTo>
                    <a:lnTo>
                      <a:pt x="755650" y="241300"/>
                    </a:lnTo>
                    <a:lnTo>
                      <a:pt x="501650" y="304800"/>
                    </a:lnTo>
                    <a:lnTo>
                      <a:pt x="388770" y="284233"/>
                    </a:lnTo>
                    <a:lnTo>
                      <a:pt x="279400" y="806450"/>
                    </a:lnTo>
                    <a:lnTo>
                      <a:pt x="0" y="1301750"/>
                    </a:lnTo>
                    <a:close/>
                  </a:path>
                </a:pathLst>
              </a:custGeom>
              <a:solidFill>
                <a:srgbClr val="FFC000">
                  <a:alpha val="38039"/>
                </a:srgb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28" name="Graphic 27" descr="Star with solid fill">
                <a:extLst>
                  <a:ext uri="{FF2B5EF4-FFF2-40B4-BE49-F238E27FC236}">
                    <a16:creationId xmlns:a16="http://schemas.microsoft.com/office/drawing/2014/main" id="{FD42F10C-7043-04D0-5FCE-D7949FBD5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81605" y="2747678"/>
                <a:ext cx="131596" cy="134199"/>
              </a:xfrm>
              <a:prstGeom prst="rect">
                <a:avLst/>
              </a:prstGeom>
            </p:spPr>
          </p:pic>
          <p:pic>
            <p:nvPicPr>
              <p:cNvPr id="29" name="Graphic 28" descr="Star with solid fill">
                <a:extLst>
                  <a:ext uri="{FF2B5EF4-FFF2-40B4-BE49-F238E27FC236}">
                    <a16:creationId xmlns:a16="http://schemas.microsoft.com/office/drawing/2014/main" id="{38E55B6F-B3DB-4A41-4851-528587D82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99560" y="1124143"/>
                <a:ext cx="131596" cy="134199"/>
              </a:xfrm>
              <a:prstGeom prst="rect">
                <a:avLst/>
              </a:prstGeom>
            </p:spPr>
          </p:pic>
          <p:pic>
            <p:nvPicPr>
              <p:cNvPr id="30" name="Graphic 29" descr="Star with solid fill">
                <a:extLst>
                  <a:ext uri="{FF2B5EF4-FFF2-40B4-BE49-F238E27FC236}">
                    <a16:creationId xmlns:a16="http://schemas.microsoft.com/office/drawing/2014/main" id="{D6EC24F8-1293-FB12-313A-F286993BD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0674" y="1258342"/>
                <a:ext cx="131596" cy="134199"/>
              </a:xfrm>
              <a:prstGeom prst="rect">
                <a:avLst/>
              </a:prstGeom>
            </p:spPr>
          </p:pic>
          <p:pic>
            <p:nvPicPr>
              <p:cNvPr id="34" name="Graphic 33" descr="Star with solid fill">
                <a:extLst>
                  <a:ext uri="{FF2B5EF4-FFF2-40B4-BE49-F238E27FC236}">
                    <a16:creationId xmlns:a16="http://schemas.microsoft.com/office/drawing/2014/main" id="{4DD4361A-3947-953C-5EDE-6A4726630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852323" y="3795625"/>
                <a:ext cx="131596" cy="134199"/>
              </a:xfrm>
              <a:prstGeom prst="rect">
                <a:avLst/>
              </a:prstGeom>
            </p:spPr>
          </p:pic>
          <p:pic>
            <p:nvPicPr>
              <p:cNvPr id="35" name="Graphic 34" descr="Star with solid fill">
                <a:extLst>
                  <a:ext uri="{FF2B5EF4-FFF2-40B4-BE49-F238E27FC236}">
                    <a16:creationId xmlns:a16="http://schemas.microsoft.com/office/drawing/2014/main" id="{86C83160-DA94-FB03-A910-C22F0AE43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74728" y="2680578"/>
                <a:ext cx="131596" cy="134199"/>
              </a:xfrm>
              <a:prstGeom prst="rect">
                <a:avLst/>
              </a:prstGeom>
            </p:spPr>
          </p:pic>
          <p:pic>
            <p:nvPicPr>
              <p:cNvPr id="36" name="Graphic 35" descr="Star with solid fill">
                <a:extLst>
                  <a:ext uri="{FF2B5EF4-FFF2-40B4-BE49-F238E27FC236}">
                    <a16:creationId xmlns:a16="http://schemas.microsoft.com/office/drawing/2014/main" id="{39B75C11-264A-79E1-65E9-D0004E676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49114" y="5506593"/>
                <a:ext cx="119633" cy="121999"/>
              </a:xfrm>
              <a:prstGeom prst="rect">
                <a:avLst/>
              </a:prstGeom>
            </p:spPr>
          </p:pic>
        </p:grp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83233AAB-0285-3053-3A56-6EF9E316F57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976394" y="4301436"/>
            <a:ext cx="1422433" cy="16785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24E20CE4-C8B6-7552-27F5-0DFF1059515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500989" y="3324946"/>
            <a:ext cx="1524796" cy="16785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69FC0F31-E550-FDCA-F9F4-8B7978323D3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83687396"/>
                </p:ext>
              </p:extLst>
            </p:nvPr>
          </p:nvGraphicFramePr>
          <p:xfrm>
            <a:off x="3624853" y="1929662"/>
            <a:ext cx="1622100" cy="22231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6CB07631-3192-29A0-CA14-03A0CEDC4C1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498139" y="397448"/>
            <a:ext cx="1622100" cy="1597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2434FC76-E8C0-3854-365E-CEA97AE220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0248160"/>
                </p:ext>
              </p:extLst>
            </p:nvPr>
          </p:nvGraphicFramePr>
          <p:xfrm>
            <a:off x="7045771" y="1961560"/>
            <a:ext cx="1448174" cy="1567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CD5972D3-0AEB-8CCE-B7F2-222C4991700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2743990"/>
                </p:ext>
              </p:extLst>
            </p:nvPr>
          </p:nvGraphicFramePr>
          <p:xfrm>
            <a:off x="6768565" y="452920"/>
            <a:ext cx="1448174" cy="1225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E77F06F8-5B41-8F41-FE9E-75044AD96CF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15780" y="8862"/>
            <a:ext cx="2661290" cy="13570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  <p:grpSp>
        <p:nvGrpSpPr>
          <p:cNvPr id="91" name="Group 90" descr="NDOT statewide vacancy pie chart permanent vacant vs. permanent filled ">
            <a:extLst>
              <a:ext uri="{FF2B5EF4-FFF2-40B4-BE49-F238E27FC236}">
                <a16:creationId xmlns:a16="http://schemas.microsoft.com/office/drawing/2014/main" id="{B97B8359-2F0F-8F52-2B4D-08819C150B18}"/>
              </a:ext>
            </a:extLst>
          </p:cNvPr>
          <p:cNvGrpSpPr/>
          <p:nvPr/>
        </p:nvGrpSpPr>
        <p:grpSpPr>
          <a:xfrm>
            <a:off x="-250983" y="1291590"/>
            <a:ext cx="11729073" cy="4733631"/>
            <a:chOff x="-1000939" y="706194"/>
            <a:chExt cx="12977309" cy="5218809"/>
          </a:xfrm>
        </p:grpSpPr>
        <p:graphicFrame>
          <p:nvGraphicFramePr>
            <p:cNvPr id="65" name="Chart 64">
              <a:extLst>
                <a:ext uri="{FF2B5EF4-FFF2-40B4-BE49-F238E27FC236}">
                  <a16:creationId xmlns:a16="http://schemas.microsoft.com/office/drawing/2014/main" id="{B5F0E260-6727-C3EA-F440-494218D6711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6291179"/>
                </p:ext>
              </p:extLst>
            </p:nvPr>
          </p:nvGraphicFramePr>
          <p:xfrm>
            <a:off x="-1000939" y="1376516"/>
            <a:ext cx="5384981" cy="3803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87" name="Chart 86" descr="District 1 total">
              <a:extLst>
                <a:ext uri="{FF2B5EF4-FFF2-40B4-BE49-F238E27FC236}">
                  <a16:creationId xmlns:a16="http://schemas.microsoft.com/office/drawing/2014/main" id="{F69D82E1-5C36-71FB-C23D-CD4B4E9C27E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50614829"/>
                </p:ext>
              </p:extLst>
            </p:nvPr>
          </p:nvGraphicFramePr>
          <p:xfrm>
            <a:off x="9875890" y="3956433"/>
            <a:ext cx="2100480" cy="1968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88" name="Chart 87" descr="District 2 total">
              <a:extLst>
                <a:ext uri="{FF2B5EF4-FFF2-40B4-BE49-F238E27FC236}">
                  <a16:creationId xmlns:a16="http://schemas.microsoft.com/office/drawing/2014/main" id="{3D10E82C-2C60-C7F2-A2EE-F25A4518780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6256116"/>
                </p:ext>
              </p:extLst>
            </p:nvPr>
          </p:nvGraphicFramePr>
          <p:xfrm>
            <a:off x="2762201" y="706194"/>
            <a:ext cx="2088051" cy="19620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89" name="Chart 88" descr="District 3 total ">
              <a:extLst>
                <a:ext uri="{FF2B5EF4-FFF2-40B4-BE49-F238E27FC236}">
                  <a16:creationId xmlns:a16="http://schemas.microsoft.com/office/drawing/2014/main" id="{E3BC4B65-82EF-34BA-9764-1694A42CBEC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88755769"/>
                </p:ext>
              </p:extLst>
            </p:nvPr>
          </p:nvGraphicFramePr>
          <p:xfrm>
            <a:off x="9784957" y="706194"/>
            <a:ext cx="2112909" cy="19488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90" name="Chart 89" descr="HQ total">
              <a:extLst>
                <a:ext uri="{FF2B5EF4-FFF2-40B4-BE49-F238E27FC236}">
                  <a16:creationId xmlns:a16="http://schemas.microsoft.com/office/drawing/2014/main" id="{0C3F102A-9AF3-C1AF-CA7E-D516597721F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887238"/>
                </p:ext>
              </p:extLst>
            </p:nvPr>
          </p:nvGraphicFramePr>
          <p:xfrm>
            <a:off x="2960726" y="3947377"/>
            <a:ext cx="2100481" cy="19357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099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1DB8FD5-361E-4FB5-B13D-86167F9054CE}"/>
              </a:ext>
            </a:extLst>
          </p:cNvPr>
          <p:cNvSpPr txBox="1"/>
          <p:nvPr/>
        </p:nvSpPr>
        <p:spPr>
          <a:xfrm>
            <a:off x="601439" y="163876"/>
            <a:ext cx="112966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Vacancies Create Need for Outsourcing</a:t>
            </a:r>
            <a:endParaRPr lang="en-US" sz="3200" i="0" u="none" strike="noStrike" kern="1200" cap="small" spc="2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33595FEE-1738-44E3-B83D-769B319131D9}"/>
              </a:ext>
            </a:extLst>
          </p:cNvPr>
          <p:cNvGraphicFramePr>
            <a:graphicFrameLocks/>
          </p:cNvGraphicFramePr>
          <p:nvPr/>
        </p:nvGraphicFramePr>
        <p:xfrm>
          <a:off x="7444456" y="4149328"/>
          <a:ext cx="2842539" cy="235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onsultants &amp; Temporary office support by fiscal year in millions 2013 - 2024 YTD ">
            <a:extLst>
              <a:ext uri="{FF2B5EF4-FFF2-40B4-BE49-F238E27FC236}">
                <a16:creationId xmlns:a16="http://schemas.microsoft.com/office/drawing/2014/main" id="{D1922A9A-1686-101E-B5EF-007CD079A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548" y="934908"/>
            <a:ext cx="8197331" cy="56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1DB8FD5-361E-4FB5-B13D-86167F9054CE}"/>
              </a:ext>
            </a:extLst>
          </p:cNvPr>
          <p:cNvSpPr txBox="1"/>
          <p:nvPr/>
        </p:nvSpPr>
        <p:spPr>
          <a:xfrm>
            <a:off x="615727" y="192237"/>
            <a:ext cx="112966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Construction Crew Augmentation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 </a:t>
            </a:r>
            <a:endParaRPr lang="en-US" sz="3200" i="0" u="none" strike="noStrike" kern="1200" cap="small" spc="2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33595FEE-1738-44E3-B83D-769B319131D9}"/>
              </a:ext>
            </a:extLst>
          </p:cNvPr>
          <p:cNvGraphicFramePr>
            <a:graphicFrameLocks/>
          </p:cNvGraphicFramePr>
          <p:nvPr/>
        </p:nvGraphicFramePr>
        <p:xfrm>
          <a:off x="7444456" y="4149328"/>
          <a:ext cx="2842539" cy="235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 descr="Construction crew augmentation expenditures by fiscal year in millions 2013 - 2024 YTD ">
            <a:extLst>
              <a:ext uri="{FF2B5EF4-FFF2-40B4-BE49-F238E27FC236}">
                <a16:creationId xmlns:a16="http://schemas.microsoft.com/office/drawing/2014/main" id="{0E7951AB-348D-4C59-EE59-8D0F1B345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928" y="955221"/>
            <a:ext cx="84486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7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C4F45946-7FE8-489B-A57E-A6BE0F3966B0}"/>
              </a:ext>
            </a:extLst>
          </p:cNvPr>
          <p:cNvSpPr/>
          <p:nvPr/>
        </p:nvSpPr>
        <p:spPr>
          <a:xfrm>
            <a:off x="1342159" y="4372153"/>
            <a:ext cx="10869726" cy="1512222"/>
          </a:xfrm>
          <a:prstGeom prst="rect">
            <a:avLst/>
          </a:prstGeom>
          <a:solidFill>
            <a:srgbClr val="EEF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85B32BC-D258-4626-A940-B948ACCD3D37}"/>
              </a:ext>
            </a:extLst>
          </p:cNvPr>
          <p:cNvSpPr/>
          <p:nvPr/>
        </p:nvSpPr>
        <p:spPr>
          <a:xfrm>
            <a:off x="1342159" y="1610072"/>
            <a:ext cx="10849842" cy="729391"/>
          </a:xfrm>
          <a:prstGeom prst="rect">
            <a:avLst/>
          </a:prstGeom>
          <a:solidFill>
            <a:srgbClr val="E7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60B789F-382E-4F79-B203-4C984FA7DA8F}"/>
              </a:ext>
            </a:extLst>
          </p:cNvPr>
          <p:cNvSpPr/>
          <p:nvPr/>
        </p:nvSpPr>
        <p:spPr>
          <a:xfrm>
            <a:off x="1342159" y="2338520"/>
            <a:ext cx="10823150" cy="2026896"/>
          </a:xfrm>
          <a:prstGeom prst="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475CDA26-BF01-4071-8BD5-2DDD5C2B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546" y="253554"/>
            <a:ext cx="9609353" cy="11415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is the One Nevada Process? </a:t>
            </a:r>
            <a:br>
              <a:rPr lang="en-US" dirty="0"/>
            </a:br>
            <a:r>
              <a:rPr lang="en-US" sz="2182" dirty="0"/>
              <a:t>A data-driven, transparent process to identify and fund the best projects that achieve NDOT’s One Nevada Goals.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0EED9-7DDB-4FBC-BB78-935DFC7EBD6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5282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738DA-1E4A-4B83-B883-D959A0581E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288585" y="737219"/>
            <a:ext cx="0" cy="0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0BB5B-8D13-4135-8C29-717F0C66DD1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528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5282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D7173-49FC-4147-A31E-751692711FBB}"/>
              </a:ext>
            </a:extLst>
          </p:cNvPr>
          <p:cNvSpPr/>
          <p:nvPr/>
        </p:nvSpPr>
        <p:spPr>
          <a:xfrm>
            <a:off x="2436713" y="1749769"/>
            <a:ext cx="3187091" cy="3440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Long-Range</a:t>
            </a: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Need Identification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A9823A-B6F1-4C41-BB82-C2478EEA8756}"/>
              </a:ext>
            </a:extLst>
          </p:cNvPr>
          <p:cNvSpPr/>
          <p:nvPr/>
        </p:nvSpPr>
        <p:spPr>
          <a:xfrm>
            <a:off x="2306828" y="2559810"/>
            <a:ext cx="1812163" cy="3440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Needs Validation</a:t>
            </a: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8076CA-7D73-4B39-BCEF-2D80524EF4CC}"/>
              </a:ext>
            </a:extLst>
          </p:cNvPr>
          <p:cNvSpPr/>
          <p:nvPr/>
        </p:nvSpPr>
        <p:spPr>
          <a:xfrm>
            <a:off x="2170447" y="3219020"/>
            <a:ext cx="3877600" cy="3440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Mid-Range</a:t>
            </a: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Program Level Prioritization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924390-3517-445C-A3E5-BBA69B3462A9}"/>
              </a:ext>
            </a:extLst>
          </p:cNvPr>
          <p:cNvSpPr/>
          <p:nvPr/>
        </p:nvSpPr>
        <p:spPr>
          <a:xfrm>
            <a:off x="2044890" y="3915938"/>
            <a:ext cx="2734723" cy="3440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Unconstrained </a:t>
            </a: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Project List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D17CB73-27D7-49B6-8FF4-B6E715B70F72}"/>
              </a:ext>
            </a:extLst>
          </p:cNvPr>
          <p:cNvSpPr/>
          <p:nvPr/>
        </p:nvSpPr>
        <p:spPr>
          <a:xfrm>
            <a:off x="1925827" y="4735407"/>
            <a:ext cx="3314882" cy="3440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STIP &amp; AWP </a:t>
            </a: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Project Prioritization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46B680-AAAB-448C-B1F0-7F99C91C692C}"/>
              </a:ext>
            </a:extLst>
          </p:cNvPr>
          <p:cNvSpPr/>
          <p:nvPr/>
        </p:nvSpPr>
        <p:spPr>
          <a:xfrm>
            <a:off x="1800271" y="5436793"/>
            <a:ext cx="2720553" cy="3440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STIP &amp; AWP </a:t>
            </a: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Harmonization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D4DEF9B-0D0A-4890-90EE-83E612E164E1}"/>
              </a:ext>
            </a:extLst>
          </p:cNvPr>
          <p:cNvSpPr/>
          <p:nvPr/>
        </p:nvSpPr>
        <p:spPr>
          <a:xfrm>
            <a:off x="6510482" y="1764181"/>
            <a:ext cx="5681518" cy="512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Identify data-driven needs that are not being addressed and advance those needs into action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A291AB-DAD7-4158-A36D-1AD9478A0CE5}"/>
              </a:ext>
            </a:extLst>
          </p:cNvPr>
          <p:cNvSpPr/>
          <p:nvPr/>
        </p:nvSpPr>
        <p:spPr>
          <a:xfrm>
            <a:off x="6510482" y="2671122"/>
            <a:ext cx="5654827" cy="30226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Validate needs using data and shepherd valid needs forward to action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8AB1E3-B61E-4330-82E3-F529A87E4598}"/>
              </a:ext>
            </a:extLst>
          </p:cNvPr>
          <p:cNvSpPr/>
          <p:nvPr/>
        </p:nvSpPr>
        <p:spPr>
          <a:xfrm>
            <a:off x="6530073" y="3143510"/>
            <a:ext cx="5691890" cy="512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Evaluate project concepts using consistent NDOT process as well as division specific processes to recommend priority projects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87833D-25FE-4B5B-B20D-8043057528D3}"/>
              </a:ext>
            </a:extLst>
          </p:cNvPr>
          <p:cNvSpPr/>
          <p:nvPr/>
        </p:nvSpPr>
        <p:spPr>
          <a:xfrm>
            <a:off x="6483791" y="3807052"/>
            <a:ext cx="5681518" cy="512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Identify comprehensive list of projects to be considered for funding (coordinating the 5-year plan and STIP parking lots)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ABD4D37-8E95-42B3-A5E1-377D0176A0F9}"/>
              </a:ext>
            </a:extLst>
          </p:cNvPr>
          <p:cNvSpPr/>
          <p:nvPr/>
        </p:nvSpPr>
        <p:spPr>
          <a:xfrm>
            <a:off x="6510482" y="4744071"/>
            <a:ext cx="5691890" cy="512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Rank projects according to ability to meet One Nevada Goals and Cost Effectiveness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A570EE-2A0D-45E0-805F-F815E5F3F6D6}"/>
              </a:ext>
            </a:extLst>
          </p:cNvPr>
          <p:cNvSpPr/>
          <p:nvPr/>
        </p:nvSpPr>
        <p:spPr>
          <a:xfrm>
            <a:off x="6500404" y="5352731"/>
            <a:ext cx="5711481" cy="512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Harmonize the program of projects based on funding eligibility, project readiness, performance targets, and geographic distribution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A86BF8-DF41-404A-AAF6-99908F933F03}"/>
              </a:ext>
            </a:extLst>
          </p:cNvPr>
          <p:cNvGrpSpPr/>
          <p:nvPr/>
        </p:nvGrpSpPr>
        <p:grpSpPr>
          <a:xfrm>
            <a:off x="219360" y="-1"/>
            <a:ext cx="2207840" cy="6334799"/>
            <a:chOff x="199159" y="0"/>
            <a:chExt cx="2287083" cy="6858000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A23237F-41E4-4EB6-AA45-2E9B028518FF}"/>
                </a:ext>
              </a:extLst>
            </p:cNvPr>
            <p:cNvGrpSpPr/>
            <p:nvPr/>
          </p:nvGrpSpPr>
          <p:grpSpPr>
            <a:xfrm>
              <a:off x="199159" y="0"/>
              <a:ext cx="2287083" cy="6858000"/>
              <a:chOff x="4133850" y="0"/>
              <a:chExt cx="3354388" cy="10058400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16AAC02E-B320-4687-80A2-A894E7492118}"/>
                  </a:ext>
                </a:extLst>
              </p:cNvPr>
              <p:cNvGrpSpPr/>
              <p:nvPr/>
            </p:nvGrpSpPr>
            <p:grpSpPr>
              <a:xfrm>
                <a:off x="4133850" y="0"/>
                <a:ext cx="3354388" cy="9499600"/>
                <a:chOff x="10339388" y="0"/>
                <a:chExt cx="3354388" cy="9499600"/>
              </a:xfrm>
            </p:grpSpPr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69CE3DE0-3044-4A74-9973-9FE9B4CB9F8C}"/>
                    </a:ext>
                  </a:extLst>
                </p:cNvPr>
                <p:cNvGrpSpPr/>
                <p:nvPr/>
              </p:nvGrpSpPr>
              <p:grpSpPr>
                <a:xfrm>
                  <a:off x="10339388" y="0"/>
                  <a:ext cx="3354388" cy="2617788"/>
                  <a:chOff x="8596313" y="0"/>
                  <a:chExt cx="3354388" cy="2617788"/>
                </a:xfrm>
              </p:grpSpPr>
              <p:sp>
                <p:nvSpPr>
                  <p:cNvPr id="290" name="Freeform 71">
                    <a:extLst>
                      <a:ext uri="{FF2B5EF4-FFF2-40B4-BE49-F238E27FC236}">
                        <a16:creationId xmlns:a16="http://schemas.microsoft.com/office/drawing/2014/main" id="{32765259-A58F-4BFA-B63E-2F0E4163A2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72713" y="0"/>
                    <a:ext cx="1677988" cy="2617788"/>
                  </a:xfrm>
                  <a:custGeom>
                    <a:avLst/>
                    <a:gdLst>
                      <a:gd name="T0" fmla="*/ 764 w 1057"/>
                      <a:gd name="T1" fmla="*/ 1649 h 1649"/>
                      <a:gd name="T2" fmla="*/ 1057 w 1057"/>
                      <a:gd name="T3" fmla="*/ 0 h 1649"/>
                      <a:gd name="T4" fmla="*/ 0 w 1057"/>
                      <a:gd name="T5" fmla="*/ 0 h 1649"/>
                      <a:gd name="T6" fmla="*/ 0 w 1057"/>
                      <a:gd name="T7" fmla="*/ 1649 h 1649"/>
                      <a:gd name="T8" fmla="*/ 764 w 1057"/>
                      <a:gd name="T9" fmla="*/ 1649 h 16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7" h="1649">
                        <a:moveTo>
                          <a:pt x="764" y="1649"/>
                        </a:moveTo>
                        <a:lnTo>
                          <a:pt x="1057" y="0"/>
                        </a:lnTo>
                        <a:lnTo>
                          <a:pt x="0" y="0"/>
                        </a:lnTo>
                        <a:lnTo>
                          <a:pt x="0" y="1649"/>
                        </a:lnTo>
                        <a:lnTo>
                          <a:pt x="764" y="1649"/>
                        </a:lnTo>
                        <a:close/>
                      </a:path>
                    </a:pathLst>
                  </a:custGeom>
                  <a:solidFill>
                    <a:srgbClr val="1226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2345" tIns="31173" rIns="62345" bIns="3117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1171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2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1" name="Freeform 76">
                    <a:extLst>
                      <a:ext uri="{FF2B5EF4-FFF2-40B4-BE49-F238E27FC236}">
                        <a16:creationId xmlns:a16="http://schemas.microsoft.com/office/drawing/2014/main" id="{2B77B28B-6F31-4EBD-A271-4EDFAD31B3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96313" y="0"/>
                    <a:ext cx="1676400" cy="2617788"/>
                  </a:xfrm>
                  <a:custGeom>
                    <a:avLst/>
                    <a:gdLst>
                      <a:gd name="T0" fmla="*/ 291 w 1056"/>
                      <a:gd name="T1" fmla="*/ 1649 h 1649"/>
                      <a:gd name="T2" fmla="*/ 0 w 1056"/>
                      <a:gd name="T3" fmla="*/ 0 h 1649"/>
                      <a:gd name="T4" fmla="*/ 1056 w 1056"/>
                      <a:gd name="T5" fmla="*/ 0 h 1649"/>
                      <a:gd name="T6" fmla="*/ 1056 w 1056"/>
                      <a:gd name="T7" fmla="*/ 1649 h 1649"/>
                      <a:gd name="T8" fmla="*/ 291 w 1056"/>
                      <a:gd name="T9" fmla="*/ 1649 h 16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6" h="1649">
                        <a:moveTo>
                          <a:pt x="291" y="1649"/>
                        </a:moveTo>
                        <a:lnTo>
                          <a:pt x="0" y="0"/>
                        </a:lnTo>
                        <a:lnTo>
                          <a:pt x="1056" y="0"/>
                        </a:lnTo>
                        <a:lnTo>
                          <a:pt x="1056" y="1649"/>
                        </a:lnTo>
                        <a:lnTo>
                          <a:pt x="291" y="1649"/>
                        </a:lnTo>
                        <a:close/>
                      </a:path>
                    </a:pathLst>
                  </a:custGeom>
                  <a:solidFill>
                    <a:srgbClr val="1226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2345" tIns="31173" rIns="62345" bIns="3117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1171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2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C928348C-D2FF-454B-A9CC-21024D4D7487}"/>
                    </a:ext>
                  </a:extLst>
                </p:cNvPr>
                <p:cNvGrpSpPr/>
                <p:nvPr/>
              </p:nvGrpSpPr>
              <p:grpSpPr>
                <a:xfrm>
                  <a:off x="10990263" y="3686175"/>
                  <a:ext cx="2052638" cy="3203575"/>
                  <a:chOff x="9247188" y="3686175"/>
                  <a:chExt cx="2052638" cy="3203575"/>
                </a:xfrm>
              </p:grpSpPr>
              <p:sp>
                <p:nvSpPr>
                  <p:cNvPr id="288" name="Freeform 72">
                    <a:extLst>
                      <a:ext uri="{FF2B5EF4-FFF2-40B4-BE49-F238E27FC236}">
                        <a16:creationId xmlns:a16="http://schemas.microsoft.com/office/drawing/2014/main" id="{8D374538-7CB5-493C-B9E0-3A74B86458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72713" y="3686175"/>
                    <a:ext cx="1027113" cy="3203575"/>
                  </a:xfrm>
                  <a:custGeom>
                    <a:avLst/>
                    <a:gdLst>
                      <a:gd name="T0" fmla="*/ 0 w 647"/>
                      <a:gd name="T1" fmla="*/ 0 h 2018"/>
                      <a:gd name="T2" fmla="*/ 0 w 647"/>
                      <a:gd name="T3" fmla="*/ 2018 h 2018"/>
                      <a:gd name="T4" fmla="*/ 290 w 647"/>
                      <a:gd name="T5" fmla="*/ 2018 h 2018"/>
                      <a:gd name="T6" fmla="*/ 647 w 647"/>
                      <a:gd name="T7" fmla="*/ 0 h 2018"/>
                      <a:gd name="T8" fmla="*/ 0 w 647"/>
                      <a:gd name="T9" fmla="*/ 0 h 20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2018">
                        <a:moveTo>
                          <a:pt x="0" y="0"/>
                        </a:moveTo>
                        <a:lnTo>
                          <a:pt x="0" y="2018"/>
                        </a:lnTo>
                        <a:lnTo>
                          <a:pt x="290" y="2018"/>
                        </a:ln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B8B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2345" tIns="31173" rIns="62345" bIns="3117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1171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2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form 77">
                    <a:extLst>
                      <a:ext uri="{FF2B5EF4-FFF2-40B4-BE49-F238E27FC236}">
                        <a16:creationId xmlns:a16="http://schemas.microsoft.com/office/drawing/2014/main" id="{DF4BB728-C4A4-4FFB-AE10-E6B020A2AB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47188" y="3686175"/>
                    <a:ext cx="1025525" cy="3203575"/>
                  </a:xfrm>
                  <a:custGeom>
                    <a:avLst/>
                    <a:gdLst>
                      <a:gd name="T0" fmla="*/ 646 w 646"/>
                      <a:gd name="T1" fmla="*/ 0 h 2018"/>
                      <a:gd name="T2" fmla="*/ 646 w 646"/>
                      <a:gd name="T3" fmla="*/ 2018 h 2018"/>
                      <a:gd name="T4" fmla="*/ 355 w 646"/>
                      <a:gd name="T5" fmla="*/ 2018 h 2018"/>
                      <a:gd name="T6" fmla="*/ 0 w 646"/>
                      <a:gd name="T7" fmla="*/ 0 h 2018"/>
                      <a:gd name="T8" fmla="*/ 646 w 646"/>
                      <a:gd name="T9" fmla="*/ 0 h 20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2018">
                        <a:moveTo>
                          <a:pt x="646" y="0"/>
                        </a:moveTo>
                        <a:lnTo>
                          <a:pt x="646" y="2018"/>
                        </a:lnTo>
                        <a:lnTo>
                          <a:pt x="355" y="2018"/>
                        </a:lnTo>
                        <a:lnTo>
                          <a:pt x="0" y="0"/>
                        </a:lnTo>
                        <a:lnTo>
                          <a:pt x="646" y="0"/>
                        </a:lnTo>
                        <a:close/>
                      </a:path>
                    </a:pathLst>
                  </a:custGeom>
                  <a:solidFill>
                    <a:srgbClr val="0B8B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2345" tIns="31173" rIns="62345" bIns="3117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1171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2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E2C6822C-7A97-42B6-9219-CB2C00F579ED}"/>
                    </a:ext>
                  </a:extLst>
                </p:cNvPr>
                <p:cNvGrpSpPr/>
                <p:nvPr/>
              </p:nvGrpSpPr>
              <p:grpSpPr>
                <a:xfrm>
                  <a:off x="10801351" y="2617788"/>
                  <a:ext cx="2427287" cy="1068388"/>
                  <a:chOff x="9058276" y="2617788"/>
                  <a:chExt cx="2427287" cy="1068388"/>
                </a:xfrm>
              </p:grpSpPr>
              <p:sp>
                <p:nvSpPr>
                  <p:cNvPr id="286" name="Freeform 74">
                    <a:extLst>
                      <a:ext uri="{FF2B5EF4-FFF2-40B4-BE49-F238E27FC236}">
                        <a16:creationId xmlns:a16="http://schemas.microsoft.com/office/drawing/2014/main" id="{5D952E99-FB5C-42A8-849D-F2A2584B2A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72713" y="2617788"/>
                    <a:ext cx="1212850" cy="1068388"/>
                  </a:xfrm>
                  <a:custGeom>
                    <a:avLst/>
                    <a:gdLst>
                      <a:gd name="T0" fmla="*/ 0 w 764"/>
                      <a:gd name="T1" fmla="*/ 0 h 673"/>
                      <a:gd name="T2" fmla="*/ 0 w 764"/>
                      <a:gd name="T3" fmla="*/ 673 h 673"/>
                      <a:gd name="T4" fmla="*/ 647 w 764"/>
                      <a:gd name="T5" fmla="*/ 673 h 673"/>
                      <a:gd name="T6" fmla="*/ 700 w 764"/>
                      <a:gd name="T7" fmla="*/ 366 h 673"/>
                      <a:gd name="T8" fmla="*/ 764 w 764"/>
                      <a:gd name="T9" fmla="*/ 0 h 673"/>
                      <a:gd name="T10" fmla="*/ 0 w 764"/>
                      <a:gd name="T11" fmla="*/ 0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64" h="673">
                        <a:moveTo>
                          <a:pt x="0" y="0"/>
                        </a:moveTo>
                        <a:lnTo>
                          <a:pt x="0" y="673"/>
                        </a:lnTo>
                        <a:lnTo>
                          <a:pt x="647" y="673"/>
                        </a:lnTo>
                        <a:lnTo>
                          <a:pt x="700" y="366"/>
                        </a:lnTo>
                        <a:lnTo>
                          <a:pt x="76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76B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2345" tIns="31173" rIns="62345" bIns="3117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1171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2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7" name="Freeform 79">
                    <a:extLst>
                      <a:ext uri="{FF2B5EF4-FFF2-40B4-BE49-F238E27FC236}">
                        <a16:creationId xmlns:a16="http://schemas.microsoft.com/office/drawing/2014/main" id="{5CB78261-F07D-45B6-A1F9-8001ABCB6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76" y="2617788"/>
                    <a:ext cx="1214438" cy="1068388"/>
                  </a:xfrm>
                  <a:custGeom>
                    <a:avLst/>
                    <a:gdLst>
                      <a:gd name="T0" fmla="*/ 765 w 765"/>
                      <a:gd name="T1" fmla="*/ 0 h 673"/>
                      <a:gd name="T2" fmla="*/ 765 w 765"/>
                      <a:gd name="T3" fmla="*/ 673 h 673"/>
                      <a:gd name="T4" fmla="*/ 119 w 765"/>
                      <a:gd name="T5" fmla="*/ 673 h 673"/>
                      <a:gd name="T6" fmla="*/ 64 w 765"/>
                      <a:gd name="T7" fmla="*/ 366 h 673"/>
                      <a:gd name="T8" fmla="*/ 0 w 765"/>
                      <a:gd name="T9" fmla="*/ 0 h 673"/>
                      <a:gd name="T10" fmla="*/ 765 w 765"/>
                      <a:gd name="T11" fmla="*/ 0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65" h="673">
                        <a:moveTo>
                          <a:pt x="765" y="0"/>
                        </a:moveTo>
                        <a:lnTo>
                          <a:pt x="765" y="673"/>
                        </a:lnTo>
                        <a:lnTo>
                          <a:pt x="119" y="673"/>
                        </a:lnTo>
                        <a:lnTo>
                          <a:pt x="64" y="366"/>
                        </a:lnTo>
                        <a:lnTo>
                          <a:pt x="0" y="0"/>
                        </a:lnTo>
                        <a:lnTo>
                          <a:pt x="765" y="0"/>
                        </a:lnTo>
                        <a:close/>
                      </a:path>
                    </a:pathLst>
                  </a:custGeom>
                  <a:solidFill>
                    <a:srgbClr val="276B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2345" tIns="31173" rIns="62345" bIns="3117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1171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2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C0A545C7-8A20-4721-A3B9-8D014E5A7642}"/>
                    </a:ext>
                  </a:extLst>
                </p:cNvPr>
                <p:cNvGrpSpPr/>
                <p:nvPr/>
              </p:nvGrpSpPr>
              <p:grpSpPr>
                <a:xfrm>
                  <a:off x="11553826" y="6889750"/>
                  <a:ext cx="922337" cy="2609850"/>
                  <a:chOff x="9810751" y="6889750"/>
                  <a:chExt cx="922337" cy="2609850"/>
                </a:xfrm>
              </p:grpSpPr>
              <p:sp>
                <p:nvSpPr>
                  <p:cNvPr id="284" name="Freeform 75">
                    <a:extLst>
                      <a:ext uri="{FF2B5EF4-FFF2-40B4-BE49-F238E27FC236}">
                        <a16:creationId xmlns:a16="http://schemas.microsoft.com/office/drawing/2014/main" id="{E7503CAD-21AD-4FEF-93A6-89A3CA9A71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72713" y="6889750"/>
                    <a:ext cx="460375" cy="2609850"/>
                  </a:xfrm>
                  <a:custGeom>
                    <a:avLst/>
                    <a:gdLst>
                      <a:gd name="T0" fmla="*/ 290 w 290"/>
                      <a:gd name="T1" fmla="*/ 0 h 1644"/>
                      <a:gd name="T2" fmla="*/ 0 w 290"/>
                      <a:gd name="T3" fmla="*/ 0 h 1644"/>
                      <a:gd name="T4" fmla="*/ 0 w 290"/>
                      <a:gd name="T5" fmla="*/ 1644 h 1644"/>
                      <a:gd name="T6" fmla="*/ 290 w 290"/>
                      <a:gd name="T7" fmla="*/ 0 h 16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0" h="1644">
                        <a:moveTo>
                          <a:pt x="290" y="0"/>
                        </a:moveTo>
                        <a:lnTo>
                          <a:pt x="0" y="0"/>
                        </a:lnTo>
                        <a:lnTo>
                          <a:pt x="0" y="1644"/>
                        </a:lnTo>
                        <a:lnTo>
                          <a:pt x="290" y="0"/>
                        </a:lnTo>
                        <a:close/>
                      </a:path>
                    </a:pathLst>
                  </a:custGeom>
                  <a:solidFill>
                    <a:srgbClr val="92C0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2345" tIns="31173" rIns="62345" bIns="3117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1171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2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5" name="Freeform 80">
                    <a:extLst>
                      <a:ext uri="{FF2B5EF4-FFF2-40B4-BE49-F238E27FC236}">
                        <a16:creationId xmlns:a16="http://schemas.microsoft.com/office/drawing/2014/main" id="{CCFD1580-CD06-4C97-ADA8-822DC1CA28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0751" y="6889750"/>
                    <a:ext cx="461963" cy="2609850"/>
                  </a:xfrm>
                  <a:custGeom>
                    <a:avLst/>
                    <a:gdLst>
                      <a:gd name="T0" fmla="*/ 0 w 291"/>
                      <a:gd name="T1" fmla="*/ 0 h 1644"/>
                      <a:gd name="T2" fmla="*/ 291 w 291"/>
                      <a:gd name="T3" fmla="*/ 0 h 1644"/>
                      <a:gd name="T4" fmla="*/ 291 w 291"/>
                      <a:gd name="T5" fmla="*/ 1644 h 1644"/>
                      <a:gd name="T6" fmla="*/ 0 w 291"/>
                      <a:gd name="T7" fmla="*/ 0 h 16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1" h="1644">
                        <a:moveTo>
                          <a:pt x="0" y="0"/>
                        </a:moveTo>
                        <a:lnTo>
                          <a:pt x="291" y="0"/>
                        </a:lnTo>
                        <a:lnTo>
                          <a:pt x="291" y="16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C0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2345" tIns="31173" rIns="62345" bIns="3117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1171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2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21" name="Rectangle 6">
                <a:extLst>
                  <a:ext uri="{FF2B5EF4-FFF2-40B4-BE49-F238E27FC236}">
                    <a16:creationId xmlns:a16="http://schemas.microsoft.com/office/drawing/2014/main" id="{102C2D71-EEC9-4C3F-A7FF-E9C92F7DC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850" y="0"/>
                <a:ext cx="3354388" cy="1005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2" name="Freeform 7">
                <a:extLst>
                  <a:ext uri="{FF2B5EF4-FFF2-40B4-BE49-F238E27FC236}">
                    <a16:creationId xmlns:a16="http://schemas.microsoft.com/office/drawing/2014/main" id="{CBBC03E9-FCA5-4451-8804-96DC56D71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0"/>
                <a:ext cx="998538" cy="2617788"/>
              </a:xfrm>
              <a:custGeom>
                <a:avLst/>
                <a:gdLst>
                  <a:gd name="T0" fmla="*/ 456 w 629"/>
                  <a:gd name="T1" fmla="*/ 1649 h 1649"/>
                  <a:gd name="T2" fmla="*/ 629 w 629"/>
                  <a:gd name="T3" fmla="*/ 0 h 1649"/>
                  <a:gd name="T4" fmla="*/ 0 w 629"/>
                  <a:gd name="T5" fmla="*/ 0 h 1649"/>
                  <a:gd name="T6" fmla="*/ 0 w 629"/>
                  <a:gd name="T7" fmla="*/ 1649 h 1649"/>
                  <a:gd name="T8" fmla="*/ 456 w 629"/>
                  <a:gd name="T9" fmla="*/ 1649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1649">
                    <a:moveTo>
                      <a:pt x="456" y="1649"/>
                    </a:moveTo>
                    <a:lnTo>
                      <a:pt x="629" y="0"/>
                    </a:lnTo>
                    <a:lnTo>
                      <a:pt x="0" y="0"/>
                    </a:lnTo>
                    <a:lnTo>
                      <a:pt x="0" y="1649"/>
                    </a:lnTo>
                    <a:lnTo>
                      <a:pt x="456" y="16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2649"/>
                  </a:gs>
                  <a:gs pos="100000">
                    <a:srgbClr val="04549A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3" name="Freeform 8">
                <a:extLst>
                  <a:ext uri="{FF2B5EF4-FFF2-40B4-BE49-F238E27FC236}">
                    <a16:creationId xmlns:a16="http://schemas.microsoft.com/office/drawing/2014/main" id="{DA74ED73-2A41-4E44-806F-4EC1ADD1C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0"/>
                <a:ext cx="1000125" cy="2617788"/>
              </a:xfrm>
              <a:custGeom>
                <a:avLst/>
                <a:gdLst>
                  <a:gd name="T0" fmla="*/ 630 w 630"/>
                  <a:gd name="T1" fmla="*/ 1649 h 1649"/>
                  <a:gd name="T2" fmla="*/ 630 w 630"/>
                  <a:gd name="T3" fmla="*/ 0 h 1649"/>
                  <a:gd name="T4" fmla="*/ 0 w 630"/>
                  <a:gd name="T5" fmla="*/ 0 h 1649"/>
                  <a:gd name="T6" fmla="*/ 174 w 630"/>
                  <a:gd name="T7" fmla="*/ 1649 h 1649"/>
                  <a:gd name="T8" fmla="*/ 630 w 630"/>
                  <a:gd name="T9" fmla="*/ 1649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649">
                    <a:moveTo>
                      <a:pt x="630" y="1649"/>
                    </a:moveTo>
                    <a:lnTo>
                      <a:pt x="630" y="0"/>
                    </a:lnTo>
                    <a:lnTo>
                      <a:pt x="0" y="0"/>
                    </a:lnTo>
                    <a:lnTo>
                      <a:pt x="174" y="1649"/>
                    </a:lnTo>
                    <a:lnTo>
                      <a:pt x="630" y="16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2649"/>
                  </a:gs>
                  <a:gs pos="100000">
                    <a:srgbClr val="04549A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4" name="Freeform 9">
                <a:extLst>
                  <a:ext uri="{FF2B5EF4-FFF2-40B4-BE49-F238E27FC236}">
                    <a16:creationId xmlns:a16="http://schemas.microsoft.com/office/drawing/2014/main" id="{1A187A6B-223E-4CF5-8C4D-1E7E9B1E2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0"/>
                <a:ext cx="612775" cy="2617788"/>
              </a:xfrm>
              <a:custGeom>
                <a:avLst/>
                <a:gdLst>
                  <a:gd name="T0" fmla="*/ 386 w 386"/>
                  <a:gd name="T1" fmla="*/ 1649 h 1649"/>
                  <a:gd name="T2" fmla="*/ 212 w 386"/>
                  <a:gd name="T3" fmla="*/ 0 h 1649"/>
                  <a:gd name="T4" fmla="*/ 0 w 386"/>
                  <a:gd name="T5" fmla="*/ 0 h 1649"/>
                  <a:gd name="T6" fmla="*/ 232 w 386"/>
                  <a:gd name="T7" fmla="*/ 1649 h 1649"/>
                  <a:gd name="T8" fmla="*/ 386 w 386"/>
                  <a:gd name="T9" fmla="*/ 1649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649">
                    <a:moveTo>
                      <a:pt x="386" y="1649"/>
                    </a:moveTo>
                    <a:lnTo>
                      <a:pt x="212" y="0"/>
                    </a:lnTo>
                    <a:lnTo>
                      <a:pt x="0" y="0"/>
                    </a:lnTo>
                    <a:lnTo>
                      <a:pt x="232" y="1649"/>
                    </a:lnTo>
                    <a:lnTo>
                      <a:pt x="386" y="16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2649"/>
                  </a:gs>
                  <a:gs pos="100000">
                    <a:srgbClr val="195FA4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" name="Freeform 10">
                <a:extLst>
                  <a:ext uri="{FF2B5EF4-FFF2-40B4-BE49-F238E27FC236}">
                    <a16:creationId xmlns:a16="http://schemas.microsoft.com/office/drawing/2014/main" id="{B595F528-8916-43B6-9902-FB8475CCD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850" y="0"/>
                <a:ext cx="708025" cy="2617788"/>
              </a:xfrm>
              <a:custGeom>
                <a:avLst/>
                <a:gdLst>
                  <a:gd name="T0" fmla="*/ 446 w 446"/>
                  <a:gd name="T1" fmla="*/ 1649 h 1649"/>
                  <a:gd name="T2" fmla="*/ 214 w 446"/>
                  <a:gd name="T3" fmla="*/ 0 h 1649"/>
                  <a:gd name="T4" fmla="*/ 0 w 446"/>
                  <a:gd name="T5" fmla="*/ 0 h 1649"/>
                  <a:gd name="T6" fmla="*/ 291 w 446"/>
                  <a:gd name="T7" fmla="*/ 1649 h 1649"/>
                  <a:gd name="T8" fmla="*/ 446 w 446"/>
                  <a:gd name="T9" fmla="*/ 1649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6" h="1649">
                    <a:moveTo>
                      <a:pt x="446" y="1649"/>
                    </a:moveTo>
                    <a:lnTo>
                      <a:pt x="214" y="0"/>
                    </a:lnTo>
                    <a:lnTo>
                      <a:pt x="0" y="0"/>
                    </a:lnTo>
                    <a:lnTo>
                      <a:pt x="291" y="1649"/>
                    </a:lnTo>
                    <a:lnTo>
                      <a:pt x="446" y="16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2649"/>
                  </a:gs>
                  <a:gs pos="100000">
                    <a:srgbClr val="276BAA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" name="Freeform 11">
                <a:extLst>
                  <a:ext uri="{FF2B5EF4-FFF2-40B4-BE49-F238E27FC236}">
                    <a16:creationId xmlns:a16="http://schemas.microsoft.com/office/drawing/2014/main" id="{898C9678-7954-42F2-A6F0-4B1E2ACA9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5" y="0"/>
                <a:ext cx="709613" cy="2617788"/>
              </a:xfrm>
              <a:custGeom>
                <a:avLst/>
                <a:gdLst>
                  <a:gd name="T0" fmla="*/ 154 w 447"/>
                  <a:gd name="T1" fmla="*/ 1649 h 1649"/>
                  <a:gd name="T2" fmla="*/ 447 w 447"/>
                  <a:gd name="T3" fmla="*/ 0 h 1649"/>
                  <a:gd name="T4" fmla="*/ 232 w 447"/>
                  <a:gd name="T5" fmla="*/ 0 h 1649"/>
                  <a:gd name="T6" fmla="*/ 0 w 447"/>
                  <a:gd name="T7" fmla="*/ 1649 h 1649"/>
                  <a:gd name="T8" fmla="*/ 154 w 447"/>
                  <a:gd name="T9" fmla="*/ 1649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649">
                    <a:moveTo>
                      <a:pt x="154" y="1649"/>
                    </a:moveTo>
                    <a:lnTo>
                      <a:pt x="447" y="0"/>
                    </a:lnTo>
                    <a:lnTo>
                      <a:pt x="232" y="0"/>
                    </a:lnTo>
                    <a:lnTo>
                      <a:pt x="0" y="1649"/>
                    </a:lnTo>
                    <a:lnTo>
                      <a:pt x="154" y="16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2649"/>
                  </a:gs>
                  <a:gs pos="100000">
                    <a:srgbClr val="276BAA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7" name="Freeform 12">
                <a:extLst>
                  <a:ext uri="{FF2B5EF4-FFF2-40B4-BE49-F238E27FC236}">
                    <a16:creationId xmlns:a16="http://schemas.microsoft.com/office/drawing/2014/main" id="{19D2D37E-CCFD-498E-A2D8-1FE4DFA2A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0"/>
                <a:ext cx="612775" cy="2617788"/>
              </a:xfrm>
              <a:custGeom>
                <a:avLst/>
                <a:gdLst>
                  <a:gd name="T0" fmla="*/ 154 w 386"/>
                  <a:gd name="T1" fmla="*/ 1649 h 1649"/>
                  <a:gd name="T2" fmla="*/ 386 w 386"/>
                  <a:gd name="T3" fmla="*/ 0 h 1649"/>
                  <a:gd name="T4" fmla="*/ 173 w 386"/>
                  <a:gd name="T5" fmla="*/ 0 h 1649"/>
                  <a:gd name="T6" fmla="*/ 0 w 386"/>
                  <a:gd name="T7" fmla="*/ 1649 h 1649"/>
                  <a:gd name="T8" fmla="*/ 154 w 386"/>
                  <a:gd name="T9" fmla="*/ 1649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649">
                    <a:moveTo>
                      <a:pt x="154" y="1649"/>
                    </a:moveTo>
                    <a:lnTo>
                      <a:pt x="386" y="0"/>
                    </a:lnTo>
                    <a:lnTo>
                      <a:pt x="173" y="0"/>
                    </a:lnTo>
                    <a:lnTo>
                      <a:pt x="0" y="1649"/>
                    </a:lnTo>
                    <a:lnTo>
                      <a:pt x="154" y="16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22649"/>
                  </a:gs>
                  <a:gs pos="100000">
                    <a:srgbClr val="195FA4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8" name="Freeform 13">
                <a:extLst>
                  <a:ext uri="{FF2B5EF4-FFF2-40B4-BE49-F238E27FC236}">
                    <a16:creationId xmlns:a16="http://schemas.microsoft.com/office/drawing/2014/main" id="{F654D241-A48F-4733-A0D5-8BE593830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063" y="3686175"/>
                <a:ext cx="611188" cy="1065213"/>
              </a:xfrm>
              <a:custGeom>
                <a:avLst/>
                <a:gdLst>
                  <a:gd name="T0" fmla="*/ 385 w 385"/>
                  <a:gd name="T1" fmla="*/ 0 h 671"/>
                  <a:gd name="T2" fmla="*/ 0 w 385"/>
                  <a:gd name="T3" fmla="*/ 0 h 671"/>
                  <a:gd name="T4" fmla="*/ 70 w 385"/>
                  <a:gd name="T5" fmla="*/ 671 h 671"/>
                  <a:gd name="T6" fmla="*/ 385 w 385"/>
                  <a:gd name="T7" fmla="*/ 671 h 671"/>
                  <a:gd name="T8" fmla="*/ 385 w 385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671">
                    <a:moveTo>
                      <a:pt x="385" y="0"/>
                    </a:moveTo>
                    <a:lnTo>
                      <a:pt x="0" y="0"/>
                    </a:lnTo>
                    <a:lnTo>
                      <a:pt x="70" y="671"/>
                    </a:lnTo>
                    <a:lnTo>
                      <a:pt x="385" y="671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B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F47CC5CE-5015-4096-BBD7-69EA14E9B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3686175"/>
                <a:ext cx="612775" cy="1065213"/>
              </a:xfrm>
              <a:custGeom>
                <a:avLst/>
                <a:gdLst>
                  <a:gd name="T0" fmla="*/ 314 w 386"/>
                  <a:gd name="T1" fmla="*/ 671 h 671"/>
                  <a:gd name="T2" fmla="*/ 386 w 386"/>
                  <a:gd name="T3" fmla="*/ 0 h 671"/>
                  <a:gd name="T4" fmla="*/ 0 w 386"/>
                  <a:gd name="T5" fmla="*/ 0 h 671"/>
                  <a:gd name="T6" fmla="*/ 0 w 386"/>
                  <a:gd name="T7" fmla="*/ 671 h 671"/>
                  <a:gd name="T8" fmla="*/ 314 w 386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671">
                    <a:moveTo>
                      <a:pt x="314" y="671"/>
                    </a:moveTo>
                    <a:lnTo>
                      <a:pt x="386" y="0"/>
                    </a:lnTo>
                    <a:lnTo>
                      <a:pt x="0" y="0"/>
                    </a:lnTo>
                    <a:lnTo>
                      <a:pt x="0" y="671"/>
                    </a:lnTo>
                    <a:lnTo>
                      <a:pt x="314" y="671"/>
                    </a:lnTo>
                    <a:close/>
                  </a:path>
                </a:pathLst>
              </a:custGeom>
              <a:solidFill>
                <a:srgbClr val="0B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0" name="Freeform 15">
                <a:extLst>
                  <a:ext uri="{FF2B5EF4-FFF2-40B4-BE49-F238E27FC236}">
                    <a16:creationId xmlns:a16="http://schemas.microsoft.com/office/drawing/2014/main" id="{AE583C18-779D-4F72-AA3B-55037AFFF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0" y="5821363"/>
                <a:ext cx="387350" cy="1068388"/>
              </a:xfrm>
              <a:custGeom>
                <a:avLst/>
                <a:gdLst>
                  <a:gd name="T0" fmla="*/ 0 w 244"/>
                  <a:gd name="T1" fmla="*/ 0 h 673"/>
                  <a:gd name="T2" fmla="*/ 70 w 244"/>
                  <a:gd name="T3" fmla="*/ 673 h 673"/>
                  <a:gd name="T4" fmla="*/ 244 w 244"/>
                  <a:gd name="T5" fmla="*/ 673 h 673"/>
                  <a:gd name="T6" fmla="*/ 244 w 244"/>
                  <a:gd name="T7" fmla="*/ 0 h 673"/>
                  <a:gd name="T8" fmla="*/ 0 w 244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673">
                    <a:moveTo>
                      <a:pt x="0" y="0"/>
                    </a:moveTo>
                    <a:lnTo>
                      <a:pt x="70" y="673"/>
                    </a:lnTo>
                    <a:lnTo>
                      <a:pt x="244" y="673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1" name="Freeform 16">
                <a:extLst>
                  <a:ext uri="{FF2B5EF4-FFF2-40B4-BE49-F238E27FC236}">
                    <a16:creationId xmlns:a16="http://schemas.microsoft.com/office/drawing/2014/main" id="{1674178E-4E16-479E-A073-E40434994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5821363"/>
                <a:ext cx="385763" cy="1068388"/>
              </a:xfrm>
              <a:custGeom>
                <a:avLst/>
                <a:gdLst>
                  <a:gd name="T0" fmla="*/ 0 w 243"/>
                  <a:gd name="T1" fmla="*/ 673 h 673"/>
                  <a:gd name="T2" fmla="*/ 173 w 243"/>
                  <a:gd name="T3" fmla="*/ 673 h 673"/>
                  <a:gd name="T4" fmla="*/ 243 w 243"/>
                  <a:gd name="T5" fmla="*/ 0 h 673"/>
                  <a:gd name="T6" fmla="*/ 0 w 243"/>
                  <a:gd name="T7" fmla="*/ 0 h 673"/>
                  <a:gd name="T8" fmla="*/ 0 w 243"/>
                  <a:gd name="T9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673">
                    <a:moveTo>
                      <a:pt x="0" y="673"/>
                    </a:moveTo>
                    <a:lnTo>
                      <a:pt x="173" y="673"/>
                    </a:lnTo>
                    <a:lnTo>
                      <a:pt x="243" y="0"/>
                    </a:lnTo>
                    <a:lnTo>
                      <a:pt x="0" y="0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0B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2" name="Freeform 17">
                <a:extLst>
                  <a:ext uri="{FF2B5EF4-FFF2-40B4-BE49-F238E27FC236}">
                    <a16:creationId xmlns:a16="http://schemas.microsoft.com/office/drawing/2014/main" id="{4FE3BF79-FE6C-4BD7-9B35-EC0B81EA8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88" y="4751388"/>
                <a:ext cx="500063" cy="1069975"/>
              </a:xfrm>
              <a:custGeom>
                <a:avLst/>
                <a:gdLst>
                  <a:gd name="T0" fmla="*/ 315 w 315"/>
                  <a:gd name="T1" fmla="*/ 0 h 674"/>
                  <a:gd name="T2" fmla="*/ 0 w 315"/>
                  <a:gd name="T3" fmla="*/ 0 h 674"/>
                  <a:gd name="T4" fmla="*/ 71 w 315"/>
                  <a:gd name="T5" fmla="*/ 674 h 674"/>
                  <a:gd name="T6" fmla="*/ 315 w 315"/>
                  <a:gd name="T7" fmla="*/ 674 h 674"/>
                  <a:gd name="T8" fmla="*/ 315 w 315"/>
                  <a:gd name="T9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674">
                    <a:moveTo>
                      <a:pt x="315" y="0"/>
                    </a:moveTo>
                    <a:lnTo>
                      <a:pt x="0" y="0"/>
                    </a:lnTo>
                    <a:lnTo>
                      <a:pt x="71" y="674"/>
                    </a:lnTo>
                    <a:lnTo>
                      <a:pt x="315" y="674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0B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3" name="Freeform 18">
                <a:extLst>
                  <a:ext uri="{FF2B5EF4-FFF2-40B4-BE49-F238E27FC236}">
                    <a16:creationId xmlns:a16="http://schemas.microsoft.com/office/drawing/2014/main" id="{2E6689AA-8936-412E-A2D9-ED5975DE9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4751388"/>
                <a:ext cx="498475" cy="1069975"/>
              </a:xfrm>
              <a:custGeom>
                <a:avLst/>
                <a:gdLst>
                  <a:gd name="T0" fmla="*/ 0 w 314"/>
                  <a:gd name="T1" fmla="*/ 0 h 674"/>
                  <a:gd name="T2" fmla="*/ 0 w 314"/>
                  <a:gd name="T3" fmla="*/ 674 h 674"/>
                  <a:gd name="T4" fmla="*/ 243 w 314"/>
                  <a:gd name="T5" fmla="*/ 674 h 674"/>
                  <a:gd name="T6" fmla="*/ 314 w 314"/>
                  <a:gd name="T7" fmla="*/ 0 h 674"/>
                  <a:gd name="T8" fmla="*/ 0 w 314"/>
                  <a:gd name="T9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674">
                    <a:moveTo>
                      <a:pt x="0" y="0"/>
                    </a:moveTo>
                    <a:lnTo>
                      <a:pt x="0" y="674"/>
                    </a:lnTo>
                    <a:lnTo>
                      <a:pt x="243" y="674"/>
                    </a:lnTo>
                    <a:lnTo>
                      <a:pt x="3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4" name="Freeform 19">
                <a:extLst>
                  <a:ext uri="{FF2B5EF4-FFF2-40B4-BE49-F238E27FC236}">
                    <a16:creationId xmlns:a16="http://schemas.microsoft.com/office/drawing/2014/main" id="{3928B2FE-ACE6-4922-9C69-0B14E6484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500" y="2617788"/>
                <a:ext cx="101600" cy="581025"/>
              </a:xfrm>
              <a:custGeom>
                <a:avLst/>
                <a:gdLst>
                  <a:gd name="T0" fmla="*/ 0 w 64"/>
                  <a:gd name="T1" fmla="*/ 366 h 366"/>
                  <a:gd name="T2" fmla="*/ 64 w 64"/>
                  <a:gd name="T3" fmla="*/ 0 h 366"/>
                  <a:gd name="T4" fmla="*/ 0 w 64"/>
                  <a:gd name="T5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366">
                    <a:moveTo>
                      <a:pt x="0" y="366"/>
                    </a:moveTo>
                    <a:lnTo>
                      <a:pt x="64" y="0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5" name="Freeform 20">
                <a:extLst>
                  <a:ext uri="{FF2B5EF4-FFF2-40B4-BE49-F238E27FC236}">
                    <a16:creationId xmlns:a16="http://schemas.microsoft.com/office/drawing/2014/main" id="{EA97C657-0658-4F8B-8533-CCA63AAD8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2617788"/>
                <a:ext cx="723900" cy="1068388"/>
              </a:xfrm>
              <a:custGeom>
                <a:avLst/>
                <a:gdLst>
                  <a:gd name="T0" fmla="*/ 386 w 456"/>
                  <a:gd name="T1" fmla="*/ 673 h 673"/>
                  <a:gd name="T2" fmla="*/ 456 w 456"/>
                  <a:gd name="T3" fmla="*/ 0 h 673"/>
                  <a:gd name="T4" fmla="*/ 0 w 456"/>
                  <a:gd name="T5" fmla="*/ 0 h 673"/>
                  <a:gd name="T6" fmla="*/ 0 w 456"/>
                  <a:gd name="T7" fmla="*/ 673 h 673"/>
                  <a:gd name="T8" fmla="*/ 386 w 456"/>
                  <a:gd name="T9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673">
                    <a:moveTo>
                      <a:pt x="386" y="673"/>
                    </a:moveTo>
                    <a:lnTo>
                      <a:pt x="456" y="0"/>
                    </a:lnTo>
                    <a:lnTo>
                      <a:pt x="0" y="0"/>
                    </a:lnTo>
                    <a:lnTo>
                      <a:pt x="0" y="673"/>
                    </a:lnTo>
                    <a:lnTo>
                      <a:pt x="386" y="673"/>
                    </a:lnTo>
                    <a:close/>
                  </a:path>
                </a:pathLst>
              </a:custGeom>
              <a:solidFill>
                <a:srgbClr val="04549A"/>
              </a:solidFill>
              <a:ln>
                <a:noFill/>
              </a:ln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" name="Freeform 21">
                <a:extLst>
                  <a:ext uri="{FF2B5EF4-FFF2-40B4-BE49-F238E27FC236}">
                    <a16:creationId xmlns:a16="http://schemas.microsoft.com/office/drawing/2014/main" id="{7E45DA74-D213-4E84-B5BF-3493E2EB5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2617788"/>
                <a:ext cx="723900" cy="1068388"/>
              </a:xfrm>
              <a:custGeom>
                <a:avLst/>
                <a:gdLst>
                  <a:gd name="T0" fmla="*/ 456 w 456"/>
                  <a:gd name="T1" fmla="*/ 673 h 673"/>
                  <a:gd name="T2" fmla="*/ 456 w 456"/>
                  <a:gd name="T3" fmla="*/ 0 h 673"/>
                  <a:gd name="T4" fmla="*/ 0 w 456"/>
                  <a:gd name="T5" fmla="*/ 0 h 673"/>
                  <a:gd name="T6" fmla="*/ 71 w 456"/>
                  <a:gd name="T7" fmla="*/ 673 h 673"/>
                  <a:gd name="T8" fmla="*/ 456 w 456"/>
                  <a:gd name="T9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673">
                    <a:moveTo>
                      <a:pt x="456" y="673"/>
                    </a:moveTo>
                    <a:lnTo>
                      <a:pt x="456" y="0"/>
                    </a:lnTo>
                    <a:lnTo>
                      <a:pt x="0" y="0"/>
                    </a:lnTo>
                    <a:lnTo>
                      <a:pt x="71" y="673"/>
                    </a:lnTo>
                    <a:lnTo>
                      <a:pt x="456" y="673"/>
                    </a:lnTo>
                    <a:close/>
                  </a:path>
                </a:pathLst>
              </a:custGeom>
              <a:solidFill>
                <a:srgbClr val="045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7" name="Freeform 22">
                <a:extLst>
                  <a:ext uri="{FF2B5EF4-FFF2-40B4-BE49-F238E27FC236}">
                    <a16:creationId xmlns:a16="http://schemas.microsoft.com/office/drawing/2014/main" id="{044560B0-1A73-46A9-B61F-EDE9B5DF9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7956550"/>
                <a:ext cx="161925" cy="1543050"/>
              </a:xfrm>
              <a:custGeom>
                <a:avLst/>
                <a:gdLst>
                  <a:gd name="T0" fmla="*/ 0 w 102"/>
                  <a:gd name="T1" fmla="*/ 0 h 972"/>
                  <a:gd name="T2" fmla="*/ 102 w 102"/>
                  <a:gd name="T3" fmla="*/ 972 h 972"/>
                  <a:gd name="T4" fmla="*/ 102 w 102"/>
                  <a:gd name="T5" fmla="*/ 0 h 972"/>
                  <a:gd name="T6" fmla="*/ 0 w 102"/>
                  <a:gd name="T7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72">
                    <a:moveTo>
                      <a:pt x="0" y="0"/>
                    </a:moveTo>
                    <a:lnTo>
                      <a:pt x="102" y="972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">
                <a:extLst>
                  <a:ext uri="{FF2B5EF4-FFF2-40B4-BE49-F238E27FC236}">
                    <a16:creationId xmlns:a16="http://schemas.microsoft.com/office/drawing/2014/main" id="{9D682631-D7E5-4FCE-AC00-0F9B332A8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7956550"/>
                <a:ext cx="161925" cy="1543050"/>
              </a:xfrm>
              <a:custGeom>
                <a:avLst/>
                <a:gdLst>
                  <a:gd name="T0" fmla="*/ 0 w 102"/>
                  <a:gd name="T1" fmla="*/ 0 h 972"/>
                  <a:gd name="T2" fmla="*/ 0 w 102"/>
                  <a:gd name="T3" fmla="*/ 972 h 972"/>
                  <a:gd name="T4" fmla="*/ 102 w 102"/>
                  <a:gd name="T5" fmla="*/ 0 h 972"/>
                  <a:gd name="T6" fmla="*/ 0 w 102"/>
                  <a:gd name="T7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72">
                    <a:moveTo>
                      <a:pt x="0" y="0"/>
                    </a:moveTo>
                    <a:lnTo>
                      <a:pt x="0" y="972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9" name="Freeform 24">
                <a:extLst>
                  <a:ext uri="{FF2B5EF4-FFF2-40B4-BE49-F238E27FC236}">
                    <a16:creationId xmlns:a16="http://schemas.microsoft.com/office/drawing/2014/main" id="{A856765F-3A27-4B5C-9E64-0A416562F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6889750"/>
                <a:ext cx="25400" cy="136525"/>
              </a:xfrm>
              <a:custGeom>
                <a:avLst/>
                <a:gdLst>
                  <a:gd name="T0" fmla="*/ 0 w 16"/>
                  <a:gd name="T1" fmla="*/ 0 h 86"/>
                  <a:gd name="T2" fmla="*/ 16 w 16"/>
                  <a:gd name="T3" fmla="*/ 86 h 86"/>
                  <a:gd name="T4" fmla="*/ 0 w 16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6">
                    <a:moveTo>
                      <a:pt x="0" y="0"/>
                    </a:moveTo>
                    <a:lnTo>
                      <a:pt x="16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0" name="Freeform 25">
                <a:extLst>
                  <a:ext uri="{FF2B5EF4-FFF2-40B4-BE49-F238E27FC236}">
                    <a16:creationId xmlns:a16="http://schemas.microsoft.com/office/drawing/2014/main" id="{BE13BE79-3792-4F43-A74D-994D3388C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6889750"/>
                <a:ext cx="274638" cy="1066800"/>
              </a:xfrm>
              <a:custGeom>
                <a:avLst/>
                <a:gdLst>
                  <a:gd name="T0" fmla="*/ 0 w 173"/>
                  <a:gd name="T1" fmla="*/ 0 h 672"/>
                  <a:gd name="T2" fmla="*/ 0 w 173"/>
                  <a:gd name="T3" fmla="*/ 672 h 672"/>
                  <a:gd name="T4" fmla="*/ 102 w 173"/>
                  <a:gd name="T5" fmla="*/ 672 h 672"/>
                  <a:gd name="T6" fmla="*/ 173 w 173"/>
                  <a:gd name="T7" fmla="*/ 0 h 672"/>
                  <a:gd name="T8" fmla="*/ 0 w 173"/>
                  <a:gd name="T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672">
                    <a:moveTo>
                      <a:pt x="0" y="0"/>
                    </a:moveTo>
                    <a:lnTo>
                      <a:pt x="0" y="672"/>
                    </a:lnTo>
                    <a:lnTo>
                      <a:pt x="102" y="672"/>
                    </a:lnTo>
                    <a:lnTo>
                      <a:pt x="1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1" name="Freeform 26">
                <a:extLst>
                  <a:ext uri="{FF2B5EF4-FFF2-40B4-BE49-F238E27FC236}">
                    <a16:creationId xmlns:a16="http://schemas.microsoft.com/office/drawing/2014/main" id="{DE8456A8-6F7F-4410-932F-49032EAD2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5" y="6889750"/>
                <a:ext cx="276225" cy="1066800"/>
              </a:xfrm>
              <a:custGeom>
                <a:avLst/>
                <a:gdLst>
                  <a:gd name="T0" fmla="*/ 0 w 174"/>
                  <a:gd name="T1" fmla="*/ 0 h 672"/>
                  <a:gd name="T2" fmla="*/ 72 w 174"/>
                  <a:gd name="T3" fmla="*/ 672 h 672"/>
                  <a:gd name="T4" fmla="*/ 174 w 174"/>
                  <a:gd name="T5" fmla="*/ 672 h 672"/>
                  <a:gd name="T6" fmla="*/ 174 w 174"/>
                  <a:gd name="T7" fmla="*/ 0 h 672"/>
                  <a:gd name="T8" fmla="*/ 0 w 174"/>
                  <a:gd name="T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672">
                    <a:moveTo>
                      <a:pt x="0" y="0"/>
                    </a:moveTo>
                    <a:lnTo>
                      <a:pt x="72" y="672"/>
                    </a:lnTo>
                    <a:lnTo>
                      <a:pt x="174" y="672"/>
                    </a:lnTo>
                    <a:lnTo>
                      <a:pt x="1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2" name="Freeform 27">
                <a:extLst>
                  <a:ext uri="{FF2B5EF4-FFF2-40B4-BE49-F238E27FC236}">
                    <a16:creationId xmlns:a16="http://schemas.microsoft.com/office/drawing/2014/main" id="{377A9E84-A0CC-4EAD-AD07-C42F01A2F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100" y="3686175"/>
                <a:ext cx="319088" cy="1065213"/>
              </a:xfrm>
              <a:custGeom>
                <a:avLst/>
                <a:gdLst>
                  <a:gd name="T0" fmla="*/ 131 w 201"/>
                  <a:gd name="T1" fmla="*/ 0 h 671"/>
                  <a:gd name="T2" fmla="*/ 0 w 201"/>
                  <a:gd name="T3" fmla="*/ 0 h 671"/>
                  <a:gd name="T4" fmla="*/ 96 w 201"/>
                  <a:gd name="T5" fmla="*/ 671 h 671"/>
                  <a:gd name="T6" fmla="*/ 201 w 201"/>
                  <a:gd name="T7" fmla="*/ 671 h 671"/>
                  <a:gd name="T8" fmla="*/ 131 w 201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671">
                    <a:moveTo>
                      <a:pt x="131" y="0"/>
                    </a:moveTo>
                    <a:lnTo>
                      <a:pt x="0" y="0"/>
                    </a:lnTo>
                    <a:lnTo>
                      <a:pt x="96" y="671"/>
                    </a:lnTo>
                    <a:lnTo>
                      <a:pt x="201" y="671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359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3" name="Freeform 28">
                <a:extLst>
                  <a:ext uri="{FF2B5EF4-FFF2-40B4-BE49-F238E27FC236}">
                    <a16:creationId xmlns:a16="http://schemas.microsoft.com/office/drawing/2014/main" id="{3A5C9F8D-0E8B-49BC-8D44-C8F83D569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725" y="5821363"/>
                <a:ext cx="241300" cy="1068388"/>
              </a:xfrm>
              <a:custGeom>
                <a:avLst/>
                <a:gdLst>
                  <a:gd name="T0" fmla="*/ 82 w 152"/>
                  <a:gd name="T1" fmla="*/ 0 h 673"/>
                  <a:gd name="T2" fmla="*/ 0 w 152"/>
                  <a:gd name="T3" fmla="*/ 0 h 673"/>
                  <a:gd name="T4" fmla="*/ 95 w 152"/>
                  <a:gd name="T5" fmla="*/ 673 h 673"/>
                  <a:gd name="T6" fmla="*/ 152 w 152"/>
                  <a:gd name="T7" fmla="*/ 673 h 673"/>
                  <a:gd name="T8" fmla="*/ 82 w 152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673">
                    <a:moveTo>
                      <a:pt x="82" y="0"/>
                    </a:moveTo>
                    <a:lnTo>
                      <a:pt x="0" y="0"/>
                    </a:lnTo>
                    <a:lnTo>
                      <a:pt x="95" y="673"/>
                    </a:lnTo>
                    <a:lnTo>
                      <a:pt x="152" y="67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59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4" name="Freeform 29">
                <a:extLst>
                  <a:ext uri="{FF2B5EF4-FFF2-40B4-BE49-F238E27FC236}">
                    <a16:creationId xmlns:a16="http://schemas.microsoft.com/office/drawing/2014/main" id="{B8C3F5E6-0EAC-4B07-B7EF-5FAB43EA0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500" y="4751388"/>
                <a:ext cx="279400" cy="1069975"/>
              </a:xfrm>
              <a:custGeom>
                <a:avLst/>
                <a:gdLst>
                  <a:gd name="T0" fmla="*/ 105 w 176"/>
                  <a:gd name="T1" fmla="*/ 0 h 674"/>
                  <a:gd name="T2" fmla="*/ 0 w 176"/>
                  <a:gd name="T3" fmla="*/ 0 h 674"/>
                  <a:gd name="T4" fmla="*/ 94 w 176"/>
                  <a:gd name="T5" fmla="*/ 674 h 674"/>
                  <a:gd name="T6" fmla="*/ 176 w 176"/>
                  <a:gd name="T7" fmla="*/ 674 h 674"/>
                  <a:gd name="T8" fmla="*/ 105 w 176"/>
                  <a:gd name="T9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674">
                    <a:moveTo>
                      <a:pt x="105" y="0"/>
                    </a:moveTo>
                    <a:lnTo>
                      <a:pt x="0" y="0"/>
                    </a:lnTo>
                    <a:lnTo>
                      <a:pt x="94" y="674"/>
                    </a:lnTo>
                    <a:lnTo>
                      <a:pt x="176" y="67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359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5" name="Freeform 30">
                <a:extLst>
                  <a:ext uri="{FF2B5EF4-FFF2-40B4-BE49-F238E27FC236}">
                    <a16:creationId xmlns:a16="http://schemas.microsoft.com/office/drawing/2014/main" id="{55D229D8-B040-4499-967A-13D73A0E7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2617788"/>
                <a:ext cx="357188" cy="1068388"/>
              </a:xfrm>
              <a:custGeom>
                <a:avLst/>
                <a:gdLst>
                  <a:gd name="T0" fmla="*/ 154 w 225"/>
                  <a:gd name="T1" fmla="*/ 0 h 673"/>
                  <a:gd name="T2" fmla="*/ 0 w 225"/>
                  <a:gd name="T3" fmla="*/ 0 h 673"/>
                  <a:gd name="T4" fmla="*/ 94 w 225"/>
                  <a:gd name="T5" fmla="*/ 673 h 673"/>
                  <a:gd name="T6" fmla="*/ 225 w 225"/>
                  <a:gd name="T7" fmla="*/ 673 h 673"/>
                  <a:gd name="T8" fmla="*/ 154 w 22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673">
                    <a:moveTo>
                      <a:pt x="154" y="0"/>
                    </a:moveTo>
                    <a:lnTo>
                      <a:pt x="0" y="0"/>
                    </a:lnTo>
                    <a:lnTo>
                      <a:pt x="94" y="673"/>
                    </a:lnTo>
                    <a:lnTo>
                      <a:pt x="225" y="67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195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" name="Freeform 31">
                <a:extLst>
                  <a:ext uri="{FF2B5EF4-FFF2-40B4-BE49-F238E27FC236}">
                    <a16:creationId xmlns:a16="http://schemas.microsoft.com/office/drawing/2014/main" id="{78E1D598-E831-4814-BB25-6FB88A0C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7956550"/>
                <a:ext cx="217488" cy="1543050"/>
              </a:xfrm>
              <a:custGeom>
                <a:avLst/>
                <a:gdLst>
                  <a:gd name="T0" fmla="*/ 0 w 137"/>
                  <a:gd name="T1" fmla="*/ 0 h 972"/>
                  <a:gd name="T2" fmla="*/ 137 w 137"/>
                  <a:gd name="T3" fmla="*/ 972 h 972"/>
                  <a:gd name="T4" fmla="*/ 35 w 137"/>
                  <a:gd name="T5" fmla="*/ 0 h 972"/>
                  <a:gd name="T6" fmla="*/ 0 w 137"/>
                  <a:gd name="T7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972">
                    <a:moveTo>
                      <a:pt x="0" y="0"/>
                    </a:moveTo>
                    <a:lnTo>
                      <a:pt x="137" y="972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7" name="Freeform 32">
                <a:extLst>
                  <a:ext uri="{FF2B5EF4-FFF2-40B4-BE49-F238E27FC236}">
                    <a16:creationId xmlns:a16="http://schemas.microsoft.com/office/drawing/2014/main" id="{09A64283-D216-4556-BEB7-4E5F558C2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6889750"/>
                <a:ext cx="204788" cy="1066800"/>
              </a:xfrm>
              <a:custGeom>
                <a:avLst/>
                <a:gdLst>
                  <a:gd name="T0" fmla="*/ 0 w 129"/>
                  <a:gd name="T1" fmla="*/ 0 h 672"/>
                  <a:gd name="T2" fmla="*/ 94 w 129"/>
                  <a:gd name="T3" fmla="*/ 672 h 672"/>
                  <a:gd name="T4" fmla="*/ 129 w 129"/>
                  <a:gd name="T5" fmla="*/ 672 h 672"/>
                  <a:gd name="T6" fmla="*/ 57 w 129"/>
                  <a:gd name="T7" fmla="*/ 0 h 672"/>
                  <a:gd name="T8" fmla="*/ 0 w 129"/>
                  <a:gd name="T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2">
                    <a:moveTo>
                      <a:pt x="0" y="0"/>
                    </a:moveTo>
                    <a:lnTo>
                      <a:pt x="94" y="672"/>
                    </a:lnTo>
                    <a:lnTo>
                      <a:pt x="129" y="672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8" name="Freeform 33">
                <a:extLst>
                  <a:ext uri="{FF2B5EF4-FFF2-40B4-BE49-F238E27FC236}">
                    <a16:creationId xmlns:a16="http://schemas.microsoft.com/office/drawing/2014/main" id="{9C0EB014-CCFE-4D08-A72F-E73318156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163" y="5538788"/>
                <a:ext cx="50800" cy="282575"/>
              </a:xfrm>
              <a:custGeom>
                <a:avLst/>
                <a:gdLst>
                  <a:gd name="T0" fmla="*/ 0 w 32"/>
                  <a:gd name="T1" fmla="*/ 0 h 178"/>
                  <a:gd name="T2" fmla="*/ 32 w 32"/>
                  <a:gd name="T3" fmla="*/ 178 h 178"/>
                  <a:gd name="T4" fmla="*/ 0 w 32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78">
                    <a:moveTo>
                      <a:pt x="0" y="0"/>
                    </a:moveTo>
                    <a:lnTo>
                      <a:pt x="32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9" name="Freeform 34">
                <a:extLst>
                  <a:ext uri="{FF2B5EF4-FFF2-40B4-BE49-F238E27FC236}">
                    <a16:creationId xmlns:a16="http://schemas.microsoft.com/office/drawing/2014/main" id="{7FAAF28D-7A5A-4911-A711-DDBB2F24F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163" y="5538788"/>
                <a:ext cx="50800" cy="282575"/>
              </a:xfrm>
              <a:custGeom>
                <a:avLst/>
                <a:gdLst>
                  <a:gd name="T0" fmla="*/ 0 w 32"/>
                  <a:gd name="T1" fmla="*/ 0 h 178"/>
                  <a:gd name="T2" fmla="*/ 32 w 32"/>
                  <a:gd name="T3" fmla="*/ 178 h 178"/>
                  <a:gd name="T4" fmla="*/ 0 w 32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78">
                    <a:moveTo>
                      <a:pt x="0" y="0"/>
                    </a:moveTo>
                    <a:lnTo>
                      <a:pt x="32" y="1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0" name="Freeform 35">
                <a:extLst>
                  <a:ext uri="{FF2B5EF4-FFF2-40B4-BE49-F238E27FC236}">
                    <a16:creationId xmlns:a16="http://schemas.microsoft.com/office/drawing/2014/main" id="{84154BDC-7F54-4403-8D57-36ADF49A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163" y="5538788"/>
                <a:ext cx="50800" cy="282575"/>
              </a:xfrm>
              <a:custGeom>
                <a:avLst/>
                <a:gdLst>
                  <a:gd name="T0" fmla="*/ 0 w 32"/>
                  <a:gd name="T1" fmla="*/ 0 h 178"/>
                  <a:gd name="T2" fmla="*/ 32 w 32"/>
                  <a:gd name="T3" fmla="*/ 178 h 178"/>
                  <a:gd name="T4" fmla="*/ 0 w 32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78">
                    <a:moveTo>
                      <a:pt x="0" y="0"/>
                    </a:moveTo>
                    <a:lnTo>
                      <a:pt x="32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1" name="Freeform 36">
                <a:extLst>
                  <a:ext uri="{FF2B5EF4-FFF2-40B4-BE49-F238E27FC236}">
                    <a16:creationId xmlns:a16="http://schemas.microsoft.com/office/drawing/2014/main" id="{9176EE57-1C03-485F-B758-B12AB933E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163" y="5538788"/>
                <a:ext cx="50800" cy="282575"/>
              </a:xfrm>
              <a:custGeom>
                <a:avLst/>
                <a:gdLst>
                  <a:gd name="T0" fmla="*/ 0 w 32"/>
                  <a:gd name="T1" fmla="*/ 0 h 178"/>
                  <a:gd name="T2" fmla="*/ 32 w 32"/>
                  <a:gd name="T3" fmla="*/ 178 h 178"/>
                  <a:gd name="T4" fmla="*/ 0 w 32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78">
                    <a:moveTo>
                      <a:pt x="0" y="0"/>
                    </a:moveTo>
                    <a:lnTo>
                      <a:pt x="32" y="1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2" name="Freeform 37">
                <a:extLst>
                  <a:ext uri="{FF2B5EF4-FFF2-40B4-BE49-F238E27FC236}">
                    <a16:creationId xmlns:a16="http://schemas.microsoft.com/office/drawing/2014/main" id="{389C9FC9-8DCC-41DF-B727-45AB09F0A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725" y="3686175"/>
                <a:ext cx="358775" cy="1065213"/>
              </a:xfrm>
              <a:custGeom>
                <a:avLst/>
                <a:gdLst>
                  <a:gd name="T0" fmla="*/ 226 w 226"/>
                  <a:gd name="T1" fmla="*/ 671 h 671"/>
                  <a:gd name="T2" fmla="*/ 130 w 226"/>
                  <a:gd name="T3" fmla="*/ 0 h 671"/>
                  <a:gd name="T4" fmla="*/ 0 w 226"/>
                  <a:gd name="T5" fmla="*/ 0 h 671"/>
                  <a:gd name="T6" fmla="*/ 1 w 226"/>
                  <a:gd name="T7" fmla="*/ 6 h 671"/>
                  <a:gd name="T8" fmla="*/ 118 w 226"/>
                  <a:gd name="T9" fmla="*/ 671 h 671"/>
                  <a:gd name="T10" fmla="*/ 226 w 226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671">
                    <a:moveTo>
                      <a:pt x="226" y="671"/>
                    </a:moveTo>
                    <a:lnTo>
                      <a:pt x="13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18" y="671"/>
                    </a:lnTo>
                    <a:lnTo>
                      <a:pt x="226" y="671"/>
                    </a:lnTo>
                    <a:close/>
                  </a:path>
                </a:pathLst>
              </a:custGeom>
              <a:solidFill>
                <a:srgbClr val="529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3" name="Freeform 38">
                <a:extLst>
                  <a:ext uri="{FF2B5EF4-FFF2-40B4-BE49-F238E27FC236}">
                    <a16:creationId xmlns:a16="http://schemas.microsoft.com/office/drawing/2014/main" id="{9FA42116-E674-4773-9EF0-75F3EA754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5821363"/>
                <a:ext cx="282575" cy="1068388"/>
              </a:xfrm>
              <a:custGeom>
                <a:avLst/>
                <a:gdLst>
                  <a:gd name="T0" fmla="*/ 178 w 178"/>
                  <a:gd name="T1" fmla="*/ 673 h 673"/>
                  <a:gd name="T2" fmla="*/ 83 w 178"/>
                  <a:gd name="T3" fmla="*/ 0 h 673"/>
                  <a:gd name="T4" fmla="*/ 0 w 178"/>
                  <a:gd name="T5" fmla="*/ 0 h 673"/>
                  <a:gd name="T6" fmla="*/ 72 w 178"/>
                  <a:gd name="T7" fmla="*/ 409 h 673"/>
                  <a:gd name="T8" fmla="*/ 118 w 178"/>
                  <a:gd name="T9" fmla="*/ 673 h 673"/>
                  <a:gd name="T10" fmla="*/ 178 w 178"/>
                  <a:gd name="T11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673">
                    <a:moveTo>
                      <a:pt x="178" y="673"/>
                    </a:moveTo>
                    <a:lnTo>
                      <a:pt x="83" y="0"/>
                    </a:lnTo>
                    <a:lnTo>
                      <a:pt x="0" y="0"/>
                    </a:lnTo>
                    <a:lnTo>
                      <a:pt x="72" y="409"/>
                    </a:lnTo>
                    <a:lnTo>
                      <a:pt x="118" y="673"/>
                    </a:lnTo>
                    <a:lnTo>
                      <a:pt x="178" y="673"/>
                    </a:lnTo>
                    <a:close/>
                  </a:path>
                </a:pathLst>
              </a:custGeom>
              <a:solidFill>
                <a:srgbClr val="529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4" name="Freeform 39">
                <a:extLst>
                  <a:ext uri="{FF2B5EF4-FFF2-40B4-BE49-F238E27FC236}">
                    <a16:creationId xmlns:a16="http://schemas.microsoft.com/office/drawing/2014/main" id="{BBA83383-AD86-4771-BDC9-A4A0080CF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050" y="4751388"/>
                <a:ext cx="320675" cy="1069975"/>
              </a:xfrm>
              <a:custGeom>
                <a:avLst/>
                <a:gdLst>
                  <a:gd name="T0" fmla="*/ 202 w 202"/>
                  <a:gd name="T1" fmla="*/ 674 h 674"/>
                  <a:gd name="T2" fmla="*/ 108 w 202"/>
                  <a:gd name="T3" fmla="*/ 0 h 674"/>
                  <a:gd name="T4" fmla="*/ 0 w 202"/>
                  <a:gd name="T5" fmla="*/ 0 h 674"/>
                  <a:gd name="T6" fmla="*/ 87 w 202"/>
                  <a:gd name="T7" fmla="*/ 496 h 674"/>
                  <a:gd name="T8" fmla="*/ 119 w 202"/>
                  <a:gd name="T9" fmla="*/ 674 h 674"/>
                  <a:gd name="T10" fmla="*/ 202 w 202"/>
                  <a:gd name="T11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674">
                    <a:moveTo>
                      <a:pt x="202" y="674"/>
                    </a:moveTo>
                    <a:lnTo>
                      <a:pt x="108" y="0"/>
                    </a:lnTo>
                    <a:lnTo>
                      <a:pt x="0" y="0"/>
                    </a:lnTo>
                    <a:lnTo>
                      <a:pt x="87" y="496"/>
                    </a:lnTo>
                    <a:lnTo>
                      <a:pt x="119" y="674"/>
                    </a:lnTo>
                    <a:lnTo>
                      <a:pt x="202" y="674"/>
                    </a:lnTo>
                    <a:close/>
                  </a:path>
                </a:pathLst>
              </a:custGeom>
              <a:solidFill>
                <a:srgbClr val="529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5" name="Freeform 40">
                <a:extLst>
                  <a:ext uri="{FF2B5EF4-FFF2-40B4-BE49-F238E27FC236}">
                    <a16:creationId xmlns:a16="http://schemas.microsoft.com/office/drawing/2014/main" id="{C329F461-8E49-449C-9AB7-57663D48A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813" y="2617788"/>
                <a:ext cx="395288" cy="1068388"/>
              </a:xfrm>
              <a:custGeom>
                <a:avLst/>
                <a:gdLst>
                  <a:gd name="T0" fmla="*/ 0 w 249"/>
                  <a:gd name="T1" fmla="*/ 0 h 673"/>
                  <a:gd name="T2" fmla="*/ 119 w 249"/>
                  <a:gd name="T3" fmla="*/ 673 h 673"/>
                  <a:gd name="T4" fmla="*/ 249 w 249"/>
                  <a:gd name="T5" fmla="*/ 673 h 673"/>
                  <a:gd name="T6" fmla="*/ 155 w 249"/>
                  <a:gd name="T7" fmla="*/ 0 h 673"/>
                  <a:gd name="T8" fmla="*/ 0 w 249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673">
                    <a:moveTo>
                      <a:pt x="0" y="0"/>
                    </a:moveTo>
                    <a:lnTo>
                      <a:pt x="119" y="673"/>
                    </a:lnTo>
                    <a:lnTo>
                      <a:pt x="249" y="673"/>
                    </a:lnTo>
                    <a:lnTo>
                      <a:pt x="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6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6" name="Freeform 41">
                <a:extLst>
                  <a:ext uri="{FF2B5EF4-FFF2-40B4-BE49-F238E27FC236}">
                    <a16:creationId xmlns:a16="http://schemas.microsoft.com/office/drawing/2014/main" id="{89800C73-9483-4A96-8E18-ACA558864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200" y="7956550"/>
                <a:ext cx="273050" cy="1543050"/>
              </a:xfrm>
              <a:custGeom>
                <a:avLst/>
                <a:gdLst>
                  <a:gd name="T0" fmla="*/ 0 w 172"/>
                  <a:gd name="T1" fmla="*/ 0 h 972"/>
                  <a:gd name="T2" fmla="*/ 172 w 172"/>
                  <a:gd name="T3" fmla="*/ 972 h 972"/>
                  <a:gd name="T4" fmla="*/ 35 w 172"/>
                  <a:gd name="T5" fmla="*/ 0 h 972"/>
                  <a:gd name="T6" fmla="*/ 0 w 172"/>
                  <a:gd name="T7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972">
                    <a:moveTo>
                      <a:pt x="0" y="0"/>
                    </a:moveTo>
                    <a:lnTo>
                      <a:pt x="172" y="972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C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7" name="Freeform 42">
                <a:extLst>
                  <a:ext uri="{FF2B5EF4-FFF2-40B4-BE49-F238E27FC236}">
                    <a16:creationId xmlns:a16="http://schemas.microsoft.com/office/drawing/2014/main" id="{0C23D230-E46A-4A67-9621-4F410182B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6889750"/>
                <a:ext cx="244475" cy="1066800"/>
              </a:xfrm>
              <a:custGeom>
                <a:avLst/>
                <a:gdLst>
                  <a:gd name="T0" fmla="*/ 154 w 154"/>
                  <a:gd name="T1" fmla="*/ 672 h 672"/>
                  <a:gd name="T2" fmla="*/ 60 w 154"/>
                  <a:gd name="T3" fmla="*/ 0 h 672"/>
                  <a:gd name="T4" fmla="*/ 0 w 154"/>
                  <a:gd name="T5" fmla="*/ 0 h 672"/>
                  <a:gd name="T6" fmla="*/ 16 w 154"/>
                  <a:gd name="T7" fmla="*/ 86 h 672"/>
                  <a:gd name="T8" fmla="*/ 119 w 154"/>
                  <a:gd name="T9" fmla="*/ 672 h 672"/>
                  <a:gd name="T10" fmla="*/ 154 w 154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672">
                    <a:moveTo>
                      <a:pt x="154" y="672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16" y="86"/>
                    </a:lnTo>
                    <a:lnTo>
                      <a:pt x="119" y="672"/>
                    </a:lnTo>
                    <a:lnTo>
                      <a:pt x="154" y="672"/>
                    </a:lnTo>
                    <a:close/>
                  </a:path>
                </a:pathLst>
              </a:custGeom>
              <a:solidFill>
                <a:srgbClr val="A6C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8" name="Freeform 43">
                <a:extLst>
                  <a:ext uri="{FF2B5EF4-FFF2-40B4-BE49-F238E27FC236}">
                    <a16:creationId xmlns:a16="http://schemas.microsoft.com/office/drawing/2014/main" id="{0D816F58-F7E4-41B5-B407-BDB4150B5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8" y="4751388"/>
                <a:ext cx="49213" cy="268288"/>
              </a:xfrm>
              <a:custGeom>
                <a:avLst/>
                <a:gdLst>
                  <a:gd name="T0" fmla="*/ 0 w 31"/>
                  <a:gd name="T1" fmla="*/ 169 h 169"/>
                  <a:gd name="T2" fmla="*/ 31 w 31"/>
                  <a:gd name="T3" fmla="*/ 0 h 169"/>
                  <a:gd name="T4" fmla="*/ 0 w 31"/>
                  <a:gd name="T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69">
                    <a:moveTo>
                      <a:pt x="0" y="169"/>
                    </a:moveTo>
                    <a:lnTo>
                      <a:pt x="31" y="0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9" name="Freeform 44">
                <a:extLst>
                  <a:ext uri="{FF2B5EF4-FFF2-40B4-BE49-F238E27FC236}">
                    <a16:creationId xmlns:a16="http://schemas.microsoft.com/office/drawing/2014/main" id="{015643FB-7485-4E46-AF09-438FA4ECB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8" y="4751388"/>
                <a:ext cx="49213" cy="268288"/>
              </a:xfrm>
              <a:custGeom>
                <a:avLst/>
                <a:gdLst>
                  <a:gd name="T0" fmla="*/ 0 w 31"/>
                  <a:gd name="T1" fmla="*/ 169 h 169"/>
                  <a:gd name="T2" fmla="*/ 31 w 31"/>
                  <a:gd name="T3" fmla="*/ 0 h 169"/>
                  <a:gd name="T4" fmla="*/ 0 w 31"/>
                  <a:gd name="T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69">
                    <a:moveTo>
                      <a:pt x="0" y="169"/>
                    </a:moveTo>
                    <a:lnTo>
                      <a:pt x="31" y="0"/>
                    </a:lnTo>
                    <a:lnTo>
                      <a:pt x="0" y="1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0" name="Freeform 45">
                <a:extLst>
                  <a:ext uri="{FF2B5EF4-FFF2-40B4-BE49-F238E27FC236}">
                    <a16:creationId xmlns:a16="http://schemas.microsoft.com/office/drawing/2014/main" id="{6E3EB03C-98F5-48AE-AA36-7893FCD9E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8" y="4751388"/>
                <a:ext cx="49213" cy="268288"/>
              </a:xfrm>
              <a:custGeom>
                <a:avLst/>
                <a:gdLst>
                  <a:gd name="T0" fmla="*/ 31 w 31"/>
                  <a:gd name="T1" fmla="*/ 0 h 169"/>
                  <a:gd name="T2" fmla="*/ 0 w 31"/>
                  <a:gd name="T3" fmla="*/ 169 h 169"/>
                  <a:gd name="T4" fmla="*/ 31 w 31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69">
                    <a:moveTo>
                      <a:pt x="31" y="0"/>
                    </a:moveTo>
                    <a:lnTo>
                      <a:pt x="0" y="16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9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1" name="Freeform 46">
                <a:extLst>
                  <a:ext uri="{FF2B5EF4-FFF2-40B4-BE49-F238E27FC236}">
                    <a16:creationId xmlns:a16="http://schemas.microsoft.com/office/drawing/2014/main" id="{CCFA8F7D-B057-4FD2-9B8F-05FD1AAEB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8" y="4751388"/>
                <a:ext cx="49213" cy="268288"/>
              </a:xfrm>
              <a:custGeom>
                <a:avLst/>
                <a:gdLst>
                  <a:gd name="T0" fmla="*/ 31 w 31"/>
                  <a:gd name="T1" fmla="*/ 0 h 169"/>
                  <a:gd name="T2" fmla="*/ 0 w 31"/>
                  <a:gd name="T3" fmla="*/ 169 h 169"/>
                  <a:gd name="T4" fmla="*/ 31 w 31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69">
                    <a:moveTo>
                      <a:pt x="31" y="0"/>
                    </a:moveTo>
                    <a:lnTo>
                      <a:pt x="0" y="169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2" name="Freeform 47">
                <a:extLst>
                  <a:ext uri="{FF2B5EF4-FFF2-40B4-BE49-F238E27FC236}">
                    <a16:creationId xmlns:a16="http://schemas.microsoft.com/office/drawing/2014/main" id="{E29D9248-1030-43D8-B974-15FD39742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588" y="3686175"/>
                <a:ext cx="358775" cy="1065213"/>
              </a:xfrm>
              <a:custGeom>
                <a:avLst/>
                <a:gdLst>
                  <a:gd name="T0" fmla="*/ 107 w 226"/>
                  <a:gd name="T1" fmla="*/ 671 h 671"/>
                  <a:gd name="T2" fmla="*/ 226 w 226"/>
                  <a:gd name="T3" fmla="*/ 0 h 671"/>
                  <a:gd name="T4" fmla="*/ 94 w 226"/>
                  <a:gd name="T5" fmla="*/ 0 h 671"/>
                  <a:gd name="T6" fmla="*/ 0 w 226"/>
                  <a:gd name="T7" fmla="*/ 671 h 671"/>
                  <a:gd name="T8" fmla="*/ 107 w 226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671">
                    <a:moveTo>
                      <a:pt x="107" y="671"/>
                    </a:moveTo>
                    <a:lnTo>
                      <a:pt x="226" y="0"/>
                    </a:lnTo>
                    <a:lnTo>
                      <a:pt x="94" y="0"/>
                    </a:lnTo>
                    <a:lnTo>
                      <a:pt x="0" y="671"/>
                    </a:lnTo>
                    <a:lnTo>
                      <a:pt x="107" y="671"/>
                    </a:lnTo>
                    <a:close/>
                  </a:path>
                </a:pathLst>
              </a:custGeom>
              <a:solidFill>
                <a:srgbClr val="529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3" name="Freeform 48">
                <a:extLst>
                  <a:ext uri="{FF2B5EF4-FFF2-40B4-BE49-F238E27FC236}">
                    <a16:creationId xmlns:a16="http://schemas.microsoft.com/office/drawing/2014/main" id="{64483D86-8859-47D6-829D-212E71D15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963" y="5821363"/>
                <a:ext cx="282575" cy="1068388"/>
              </a:xfrm>
              <a:custGeom>
                <a:avLst/>
                <a:gdLst>
                  <a:gd name="T0" fmla="*/ 0 w 178"/>
                  <a:gd name="T1" fmla="*/ 673 h 673"/>
                  <a:gd name="T2" fmla="*/ 59 w 178"/>
                  <a:gd name="T3" fmla="*/ 673 h 673"/>
                  <a:gd name="T4" fmla="*/ 178 w 178"/>
                  <a:gd name="T5" fmla="*/ 0 h 673"/>
                  <a:gd name="T6" fmla="*/ 94 w 178"/>
                  <a:gd name="T7" fmla="*/ 0 h 673"/>
                  <a:gd name="T8" fmla="*/ 0 w 178"/>
                  <a:gd name="T9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73">
                    <a:moveTo>
                      <a:pt x="0" y="673"/>
                    </a:moveTo>
                    <a:lnTo>
                      <a:pt x="59" y="673"/>
                    </a:lnTo>
                    <a:lnTo>
                      <a:pt x="178" y="0"/>
                    </a:lnTo>
                    <a:lnTo>
                      <a:pt x="94" y="0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529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4" name="Freeform 49">
                <a:extLst>
                  <a:ext uri="{FF2B5EF4-FFF2-40B4-BE49-F238E27FC236}">
                    <a16:creationId xmlns:a16="http://schemas.microsoft.com/office/drawing/2014/main" id="{7AEE66D4-DFBE-4344-B128-EC58A758A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6188" y="4751388"/>
                <a:ext cx="322263" cy="1069975"/>
              </a:xfrm>
              <a:custGeom>
                <a:avLst/>
                <a:gdLst>
                  <a:gd name="T0" fmla="*/ 96 w 203"/>
                  <a:gd name="T1" fmla="*/ 0 h 674"/>
                  <a:gd name="T2" fmla="*/ 0 w 203"/>
                  <a:gd name="T3" fmla="*/ 674 h 674"/>
                  <a:gd name="T4" fmla="*/ 84 w 203"/>
                  <a:gd name="T5" fmla="*/ 674 h 674"/>
                  <a:gd name="T6" fmla="*/ 172 w 203"/>
                  <a:gd name="T7" fmla="*/ 169 h 674"/>
                  <a:gd name="T8" fmla="*/ 203 w 203"/>
                  <a:gd name="T9" fmla="*/ 0 h 674"/>
                  <a:gd name="T10" fmla="*/ 96 w 203"/>
                  <a:gd name="T11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674">
                    <a:moveTo>
                      <a:pt x="96" y="0"/>
                    </a:moveTo>
                    <a:lnTo>
                      <a:pt x="0" y="674"/>
                    </a:lnTo>
                    <a:lnTo>
                      <a:pt x="84" y="674"/>
                    </a:lnTo>
                    <a:lnTo>
                      <a:pt x="172" y="169"/>
                    </a:lnTo>
                    <a:lnTo>
                      <a:pt x="203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529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5" name="Freeform 50">
                <a:extLst>
                  <a:ext uri="{FF2B5EF4-FFF2-40B4-BE49-F238E27FC236}">
                    <a16:creationId xmlns:a16="http://schemas.microsoft.com/office/drawing/2014/main" id="{322694AB-8125-48E0-B171-9600D57CD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2617788"/>
                <a:ext cx="395288" cy="1068388"/>
              </a:xfrm>
              <a:custGeom>
                <a:avLst/>
                <a:gdLst>
                  <a:gd name="T0" fmla="*/ 95 w 249"/>
                  <a:gd name="T1" fmla="*/ 0 h 673"/>
                  <a:gd name="T2" fmla="*/ 0 w 249"/>
                  <a:gd name="T3" fmla="*/ 673 h 673"/>
                  <a:gd name="T4" fmla="*/ 132 w 249"/>
                  <a:gd name="T5" fmla="*/ 673 h 673"/>
                  <a:gd name="T6" fmla="*/ 185 w 249"/>
                  <a:gd name="T7" fmla="*/ 366 h 673"/>
                  <a:gd name="T8" fmla="*/ 249 w 249"/>
                  <a:gd name="T9" fmla="*/ 0 h 673"/>
                  <a:gd name="T10" fmla="*/ 95 w 249"/>
                  <a:gd name="T11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9" h="673">
                    <a:moveTo>
                      <a:pt x="95" y="0"/>
                    </a:moveTo>
                    <a:lnTo>
                      <a:pt x="0" y="673"/>
                    </a:lnTo>
                    <a:lnTo>
                      <a:pt x="132" y="673"/>
                    </a:lnTo>
                    <a:lnTo>
                      <a:pt x="185" y="366"/>
                    </a:lnTo>
                    <a:lnTo>
                      <a:pt x="249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276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6" name="Freeform 51">
                <a:extLst>
                  <a:ext uri="{FF2B5EF4-FFF2-40B4-BE49-F238E27FC236}">
                    <a16:creationId xmlns:a16="http://schemas.microsoft.com/office/drawing/2014/main" id="{EE3460C2-5A7D-425E-8F66-9C5C007C2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7956550"/>
                <a:ext cx="271463" cy="1543050"/>
              </a:xfrm>
              <a:custGeom>
                <a:avLst/>
                <a:gdLst>
                  <a:gd name="T0" fmla="*/ 136 w 171"/>
                  <a:gd name="T1" fmla="*/ 0 h 972"/>
                  <a:gd name="T2" fmla="*/ 0 w 171"/>
                  <a:gd name="T3" fmla="*/ 972 h 972"/>
                  <a:gd name="T4" fmla="*/ 171 w 171"/>
                  <a:gd name="T5" fmla="*/ 0 h 972"/>
                  <a:gd name="T6" fmla="*/ 136 w 171"/>
                  <a:gd name="T7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972">
                    <a:moveTo>
                      <a:pt x="136" y="0"/>
                    </a:moveTo>
                    <a:lnTo>
                      <a:pt x="0" y="972"/>
                    </a:lnTo>
                    <a:lnTo>
                      <a:pt x="171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A6C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7" name="Freeform 52">
                <a:extLst>
                  <a:ext uri="{FF2B5EF4-FFF2-40B4-BE49-F238E27FC236}">
                    <a16:creationId xmlns:a16="http://schemas.microsoft.com/office/drawing/2014/main" id="{46A0B651-DC09-4BB1-A33E-34C5AB292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150" y="6889750"/>
                <a:ext cx="244475" cy="1066800"/>
              </a:xfrm>
              <a:custGeom>
                <a:avLst/>
                <a:gdLst>
                  <a:gd name="T0" fmla="*/ 95 w 154"/>
                  <a:gd name="T1" fmla="*/ 0 h 672"/>
                  <a:gd name="T2" fmla="*/ 0 w 154"/>
                  <a:gd name="T3" fmla="*/ 672 h 672"/>
                  <a:gd name="T4" fmla="*/ 35 w 154"/>
                  <a:gd name="T5" fmla="*/ 672 h 672"/>
                  <a:gd name="T6" fmla="*/ 103 w 154"/>
                  <a:gd name="T7" fmla="*/ 290 h 672"/>
                  <a:gd name="T8" fmla="*/ 154 w 154"/>
                  <a:gd name="T9" fmla="*/ 0 h 672"/>
                  <a:gd name="T10" fmla="*/ 95 w 154"/>
                  <a:gd name="T11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672">
                    <a:moveTo>
                      <a:pt x="95" y="0"/>
                    </a:moveTo>
                    <a:lnTo>
                      <a:pt x="0" y="672"/>
                    </a:lnTo>
                    <a:lnTo>
                      <a:pt x="35" y="672"/>
                    </a:lnTo>
                    <a:lnTo>
                      <a:pt x="103" y="290"/>
                    </a:lnTo>
                    <a:lnTo>
                      <a:pt x="154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A6C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8" name="Freeform 53">
                <a:extLst>
                  <a:ext uri="{FF2B5EF4-FFF2-40B4-BE49-F238E27FC236}">
                    <a16:creationId xmlns:a16="http://schemas.microsoft.com/office/drawing/2014/main" id="{D3EB14A2-76A5-438A-A00E-621928A4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725" y="3686175"/>
                <a:ext cx="319088" cy="1065213"/>
              </a:xfrm>
              <a:custGeom>
                <a:avLst/>
                <a:gdLst>
                  <a:gd name="T0" fmla="*/ 0 w 201"/>
                  <a:gd name="T1" fmla="*/ 671 h 671"/>
                  <a:gd name="T2" fmla="*/ 107 w 201"/>
                  <a:gd name="T3" fmla="*/ 671 h 671"/>
                  <a:gd name="T4" fmla="*/ 201 w 201"/>
                  <a:gd name="T5" fmla="*/ 0 h 671"/>
                  <a:gd name="T6" fmla="*/ 72 w 201"/>
                  <a:gd name="T7" fmla="*/ 0 h 671"/>
                  <a:gd name="T8" fmla="*/ 0 w 201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671">
                    <a:moveTo>
                      <a:pt x="0" y="671"/>
                    </a:moveTo>
                    <a:lnTo>
                      <a:pt x="107" y="671"/>
                    </a:lnTo>
                    <a:lnTo>
                      <a:pt x="201" y="0"/>
                    </a:lnTo>
                    <a:lnTo>
                      <a:pt x="72" y="0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359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9" name="Freeform 54">
                <a:extLst>
                  <a:ext uri="{FF2B5EF4-FFF2-40B4-BE49-F238E27FC236}">
                    <a16:creationId xmlns:a16="http://schemas.microsoft.com/office/drawing/2014/main" id="{BF617ABF-2784-4208-B555-1BA59DD5C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888" y="5821363"/>
                <a:ext cx="241300" cy="1068388"/>
              </a:xfrm>
              <a:custGeom>
                <a:avLst/>
                <a:gdLst>
                  <a:gd name="T0" fmla="*/ 70 w 152"/>
                  <a:gd name="T1" fmla="*/ 0 h 673"/>
                  <a:gd name="T2" fmla="*/ 0 w 152"/>
                  <a:gd name="T3" fmla="*/ 673 h 673"/>
                  <a:gd name="T4" fmla="*/ 58 w 152"/>
                  <a:gd name="T5" fmla="*/ 673 h 673"/>
                  <a:gd name="T6" fmla="*/ 152 w 152"/>
                  <a:gd name="T7" fmla="*/ 0 h 673"/>
                  <a:gd name="T8" fmla="*/ 70 w 152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673">
                    <a:moveTo>
                      <a:pt x="70" y="0"/>
                    </a:moveTo>
                    <a:lnTo>
                      <a:pt x="0" y="673"/>
                    </a:lnTo>
                    <a:lnTo>
                      <a:pt x="58" y="673"/>
                    </a:lnTo>
                    <a:lnTo>
                      <a:pt x="152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359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70" name="Freeform 55">
                <a:extLst>
                  <a:ext uri="{FF2B5EF4-FFF2-40B4-BE49-F238E27FC236}">
                    <a16:creationId xmlns:a16="http://schemas.microsoft.com/office/drawing/2014/main" id="{77AC99B1-76DD-4E07-86C6-ED41BC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013" y="4751388"/>
                <a:ext cx="282575" cy="1069975"/>
              </a:xfrm>
              <a:custGeom>
                <a:avLst/>
                <a:gdLst>
                  <a:gd name="T0" fmla="*/ 0 w 178"/>
                  <a:gd name="T1" fmla="*/ 674 h 674"/>
                  <a:gd name="T2" fmla="*/ 82 w 178"/>
                  <a:gd name="T3" fmla="*/ 674 h 674"/>
                  <a:gd name="T4" fmla="*/ 178 w 178"/>
                  <a:gd name="T5" fmla="*/ 0 h 674"/>
                  <a:gd name="T6" fmla="*/ 71 w 178"/>
                  <a:gd name="T7" fmla="*/ 0 h 674"/>
                  <a:gd name="T8" fmla="*/ 0 w 178"/>
                  <a:gd name="T9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74">
                    <a:moveTo>
                      <a:pt x="0" y="674"/>
                    </a:moveTo>
                    <a:lnTo>
                      <a:pt x="82" y="674"/>
                    </a:lnTo>
                    <a:lnTo>
                      <a:pt x="178" y="0"/>
                    </a:lnTo>
                    <a:lnTo>
                      <a:pt x="71" y="0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359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71" name="Freeform 56">
                <a:extLst>
                  <a:ext uri="{FF2B5EF4-FFF2-40B4-BE49-F238E27FC236}">
                    <a16:creationId xmlns:a16="http://schemas.microsoft.com/office/drawing/2014/main" id="{D63A9356-0127-471B-9E00-CA8FE9D7A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3025" y="2617788"/>
                <a:ext cx="355600" cy="1068388"/>
              </a:xfrm>
              <a:custGeom>
                <a:avLst/>
                <a:gdLst>
                  <a:gd name="T0" fmla="*/ 129 w 224"/>
                  <a:gd name="T1" fmla="*/ 673 h 673"/>
                  <a:gd name="T2" fmla="*/ 224 w 224"/>
                  <a:gd name="T3" fmla="*/ 0 h 673"/>
                  <a:gd name="T4" fmla="*/ 70 w 224"/>
                  <a:gd name="T5" fmla="*/ 0 h 673"/>
                  <a:gd name="T6" fmla="*/ 0 w 224"/>
                  <a:gd name="T7" fmla="*/ 673 h 673"/>
                  <a:gd name="T8" fmla="*/ 129 w 224"/>
                  <a:gd name="T9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3">
                    <a:moveTo>
                      <a:pt x="129" y="673"/>
                    </a:moveTo>
                    <a:lnTo>
                      <a:pt x="224" y="0"/>
                    </a:lnTo>
                    <a:lnTo>
                      <a:pt x="70" y="0"/>
                    </a:lnTo>
                    <a:lnTo>
                      <a:pt x="0" y="673"/>
                    </a:lnTo>
                    <a:lnTo>
                      <a:pt x="129" y="673"/>
                    </a:lnTo>
                    <a:close/>
                  </a:path>
                </a:pathLst>
              </a:custGeom>
              <a:solidFill>
                <a:srgbClr val="195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72" name="Freeform 57">
                <a:extLst>
                  <a:ext uri="{FF2B5EF4-FFF2-40B4-BE49-F238E27FC236}">
                    <a16:creationId xmlns:a16="http://schemas.microsoft.com/office/drawing/2014/main" id="{8DF87FB2-3B01-4DBF-95C3-3914FE3A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7956550"/>
                <a:ext cx="215900" cy="1543050"/>
              </a:xfrm>
              <a:custGeom>
                <a:avLst/>
                <a:gdLst>
                  <a:gd name="T0" fmla="*/ 102 w 136"/>
                  <a:gd name="T1" fmla="*/ 0 h 972"/>
                  <a:gd name="T2" fmla="*/ 0 w 136"/>
                  <a:gd name="T3" fmla="*/ 972 h 972"/>
                  <a:gd name="T4" fmla="*/ 136 w 136"/>
                  <a:gd name="T5" fmla="*/ 0 h 972"/>
                  <a:gd name="T6" fmla="*/ 102 w 136"/>
                  <a:gd name="T7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972">
                    <a:moveTo>
                      <a:pt x="102" y="0"/>
                    </a:moveTo>
                    <a:lnTo>
                      <a:pt x="0" y="972"/>
                    </a:lnTo>
                    <a:lnTo>
                      <a:pt x="136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9CC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73" name="Freeform 58">
                <a:extLst>
                  <a:ext uri="{FF2B5EF4-FFF2-40B4-BE49-F238E27FC236}">
                    <a16:creationId xmlns:a16="http://schemas.microsoft.com/office/drawing/2014/main" id="{4260F754-C50B-4817-B167-2094DB5D5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5" y="6889750"/>
                <a:ext cx="204788" cy="1066800"/>
              </a:xfrm>
              <a:custGeom>
                <a:avLst/>
                <a:gdLst>
                  <a:gd name="T0" fmla="*/ 0 w 129"/>
                  <a:gd name="T1" fmla="*/ 672 h 672"/>
                  <a:gd name="T2" fmla="*/ 34 w 129"/>
                  <a:gd name="T3" fmla="*/ 672 h 672"/>
                  <a:gd name="T4" fmla="*/ 129 w 129"/>
                  <a:gd name="T5" fmla="*/ 0 h 672"/>
                  <a:gd name="T6" fmla="*/ 71 w 129"/>
                  <a:gd name="T7" fmla="*/ 0 h 672"/>
                  <a:gd name="T8" fmla="*/ 0 w 129"/>
                  <a:gd name="T9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2">
                    <a:moveTo>
                      <a:pt x="0" y="672"/>
                    </a:moveTo>
                    <a:lnTo>
                      <a:pt x="34" y="672"/>
                    </a:lnTo>
                    <a:lnTo>
                      <a:pt x="129" y="0"/>
                    </a:lnTo>
                    <a:lnTo>
                      <a:pt x="71" y="0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9CC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74" name="Freeform 73">
                <a:extLst>
                  <a:ext uri="{FF2B5EF4-FFF2-40B4-BE49-F238E27FC236}">
                    <a16:creationId xmlns:a16="http://schemas.microsoft.com/office/drawing/2014/main" id="{88FE6901-BCAD-42F3-BEA5-F5A2C4B39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738" y="990600"/>
                <a:ext cx="1027113" cy="3203575"/>
              </a:xfrm>
              <a:custGeom>
                <a:avLst/>
                <a:gdLst>
                  <a:gd name="T0" fmla="*/ 0 w 647"/>
                  <a:gd name="T1" fmla="*/ 0 h 2018"/>
                  <a:gd name="T2" fmla="*/ 0 w 647"/>
                  <a:gd name="T3" fmla="*/ 2018 h 2018"/>
                  <a:gd name="T4" fmla="*/ 290 w 647"/>
                  <a:gd name="T5" fmla="*/ 2018 h 2018"/>
                  <a:gd name="T6" fmla="*/ 647 w 647"/>
                  <a:gd name="T7" fmla="*/ 0 h 2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7" h="2018">
                    <a:moveTo>
                      <a:pt x="0" y="0"/>
                    </a:moveTo>
                    <a:lnTo>
                      <a:pt x="0" y="2018"/>
                    </a:lnTo>
                    <a:lnTo>
                      <a:pt x="290" y="2018"/>
                    </a:lnTo>
                    <a:lnTo>
                      <a:pt x="6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345" tIns="31173" rIns="62345" bIns="3117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117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E580B487-3FDE-406A-A6D4-68A740AAD08E}"/>
                  </a:ext>
                </a:extLst>
              </p:cNvPr>
              <p:cNvGrpSpPr/>
              <p:nvPr/>
            </p:nvGrpSpPr>
            <p:grpSpPr>
              <a:xfrm>
                <a:off x="4595813" y="2617788"/>
                <a:ext cx="2427288" cy="5338762"/>
                <a:chOff x="10801351" y="2617788"/>
                <a:chExt cx="2427288" cy="5338762"/>
              </a:xfrm>
            </p:grpSpPr>
            <p:sp>
              <p:nvSpPr>
                <p:cNvPr id="276" name="Line 81">
                  <a:extLst>
                    <a:ext uri="{FF2B5EF4-FFF2-40B4-BE49-F238E27FC236}">
                      <a16:creationId xmlns:a16="http://schemas.microsoft.com/office/drawing/2014/main" id="{23066783-01C5-4C48-A979-169468896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66501" y="5821363"/>
                  <a:ext cx="1298575" cy="0"/>
                </a:xfrm>
                <a:prstGeom prst="line">
                  <a:avLst/>
                </a:prstGeom>
                <a:noFill/>
                <a:ln w="19050" cap="flat">
                  <a:solidFill>
                    <a:srgbClr val="FFFFFF">
                      <a:alpha val="40000"/>
                    </a:srgb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2345" tIns="31173" rIns="62345" bIns="3117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1171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Line 82">
                  <a:extLst>
                    <a:ext uri="{FF2B5EF4-FFF2-40B4-BE49-F238E27FC236}">
                      <a16:creationId xmlns:a16="http://schemas.microsoft.com/office/drawing/2014/main" id="{96558F5D-860D-4D58-BE63-1CDF65D2A6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77588" y="4751388"/>
                  <a:ext cx="1676400" cy="0"/>
                </a:xfrm>
                <a:prstGeom prst="line">
                  <a:avLst/>
                </a:prstGeom>
                <a:noFill/>
                <a:ln w="19050" cap="flat">
                  <a:solidFill>
                    <a:srgbClr val="FFFFFF">
                      <a:alpha val="40000"/>
                    </a:srgb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2345" tIns="31173" rIns="62345" bIns="3117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1171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Line 83">
                  <a:extLst>
                    <a:ext uri="{FF2B5EF4-FFF2-40B4-BE49-F238E27FC236}">
                      <a16:creationId xmlns:a16="http://schemas.microsoft.com/office/drawing/2014/main" id="{D325A9D2-1B1D-46CE-98F4-0F3E0D3BF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801351" y="2617788"/>
                  <a:ext cx="2427288" cy="0"/>
                </a:xfrm>
                <a:prstGeom prst="line">
                  <a:avLst/>
                </a:prstGeom>
                <a:noFill/>
                <a:ln w="19050" cap="flat">
                  <a:solidFill>
                    <a:srgbClr val="FFFFFF">
                      <a:alpha val="40000"/>
                    </a:srgb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2345" tIns="31173" rIns="62345" bIns="3117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1171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Line 84">
                  <a:extLst>
                    <a:ext uri="{FF2B5EF4-FFF2-40B4-BE49-F238E27FC236}">
                      <a16:creationId xmlns:a16="http://schemas.microsoft.com/office/drawing/2014/main" id="{DEA162EE-C624-437B-91B0-F93D6D47B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42738" y="7956550"/>
                  <a:ext cx="544513" cy="0"/>
                </a:xfrm>
                <a:prstGeom prst="line">
                  <a:avLst/>
                </a:prstGeom>
                <a:noFill/>
                <a:ln w="19050" cap="flat">
                  <a:solidFill>
                    <a:srgbClr val="FFFFFF">
                      <a:alpha val="40000"/>
                    </a:srgb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2345" tIns="31173" rIns="62345" bIns="3117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1171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FDF407E-2CF4-4E42-AF09-F4CBF7623144}"/>
                </a:ext>
              </a:extLst>
            </p:cNvPr>
            <p:cNvGrpSpPr/>
            <p:nvPr/>
          </p:nvGrpSpPr>
          <p:grpSpPr>
            <a:xfrm>
              <a:off x="645345" y="354905"/>
              <a:ext cx="1388114" cy="1282889"/>
              <a:chOff x="287260" y="670842"/>
              <a:chExt cx="2456880" cy="2270637"/>
            </a:xfrm>
          </p:grpSpPr>
          <p:pic>
            <p:nvPicPr>
              <p:cNvPr id="214" name="Picture 213" descr="Icon&#10;&#10;Description automatically generated">
                <a:extLst>
                  <a:ext uri="{FF2B5EF4-FFF2-40B4-BE49-F238E27FC236}">
                    <a16:creationId xmlns:a16="http://schemas.microsoft.com/office/drawing/2014/main" id="{9261E17D-6819-43F9-AA6F-10628E41A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494" y="2217067"/>
                <a:ext cx="722788" cy="724412"/>
              </a:xfrm>
              <a:prstGeom prst="rect">
                <a:avLst/>
              </a:prstGeom>
            </p:spPr>
          </p:pic>
          <p:pic>
            <p:nvPicPr>
              <p:cNvPr id="215" name="Picture 214" descr="Icon&#10;&#10;Description automatically generated">
                <a:extLst>
                  <a:ext uri="{FF2B5EF4-FFF2-40B4-BE49-F238E27FC236}">
                    <a16:creationId xmlns:a16="http://schemas.microsoft.com/office/drawing/2014/main" id="{E9BAC18A-D2C0-44D5-8EA9-4622B6524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95" y="1436017"/>
                <a:ext cx="722788" cy="724412"/>
              </a:xfrm>
              <a:prstGeom prst="rect">
                <a:avLst/>
              </a:prstGeom>
            </p:spPr>
          </p:pic>
          <p:pic>
            <p:nvPicPr>
              <p:cNvPr id="216" name="Picture 215" descr="Icon&#10;&#10;Description automatically generated">
                <a:extLst>
                  <a:ext uri="{FF2B5EF4-FFF2-40B4-BE49-F238E27FC236}">
                    <a16:creationId xmlns:a16="http://schemas.microsoft.com/office/drawing/2014/main" id="{2ED69CF4-19A0-488F-BBE4-4A4826A77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494" y="670842"/>
                <a:ext cx="722788" cy="724412"/>
              </a:xfrm>
              <a:prstGeom prst="rect">
                <a:avLst/>
              </a:prstGeom>
            </p:spPr>
          </p:pic>
          <p:pic>
            <p:nvPicPr>
              <p:cNvPr id="217" name="Picture 216" descr="Icon&#10;&#10;Description automatically generated">
                <a:extLst>
                  <a:ext uri="{FF2B5EF4-FFF2-40B4-BE49-F238E27FC236}">
                    <a16:creationId xmlns:a16="http://schemas.microsoft.com/office/drawing/2014/main" id="{F715812F-983A-4635-B733-103054DFE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728" y="670842"/>
                <a:ext cx="724412" cy="724412"/>
              </a:xfrm>
              <a:prstGeom prst="rect">
                <a:avLst/>
              </a:prstGeom>
            </p:spPr>
          </p:pic>
          <p:pic>
            <p:nvPicPr>
              <p:cNvPr id="218" name="Picture 217" descr="Icon&#10;&#10;Description automatically generated">
                <a:extLst>
                  <a:ext uri="{FF2B5EF4-FFF2-40B4-BE49-F238E27FC236}">
                    <a16:creationId xmlns:a16="http://schemas.microsoft.com/office/drawing/2014/main" id="{F0E78466-668C-46AC-9F6E-BBFB915BE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260" y="670842"/>
                <a:ext cx="722788" cy="724412"/>
              </a:xfrm>
              <a:prstGeom prst="rect">
                <a:avLst/>
              </a:prstGeom>
            </p:spPr>
          </p:pic>
          <p:pic>
            <p:nvPicPr>
              <p:cNvPr id="219" name="Picture 218" descr="Logo, icon&#10;&#10;Description automatically generated">
                <a:extLst>
                  <a:ext uri="{FF2B5EF4-FFF2-40B4-BE49-F238E27FC236}">
                    <a16:creationId xmlns:a16="http://schemas.microsoft.com/office/drawing/2014/main" id="{25B6B927-C454-4922-A2CB-99025D057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3229" y="1436017"/>
                <a:ext cx="724412" cy="724412"/>
              </a:xfrm>
              <a:prstGeom prst="rect">
                <a:avLst/>
              </a:prstGeom>
            </p:spPr>
          </p:pic>
        </p:grp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9402D77-B84E-408A-9641-6CCB50170610}"/>
                </a:ext>
              </a:extLst>
            </p:cNvPr>
            <p:cNvSpPr/>
            <p:nvPr/>
          </p:nvSpPr>
          <p:spPr>
            <a:xfrm>
              <a:off x="590873" y="70824"/>
              <a:ext cx="1501694" cy="28116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3117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7" b="0" i="0" u="none" strike="noStrike" kern="1200" cap="none" spc="0" normalizeH="0" baseline="0" noProof="0">
                  <a:ln>
                    <a:noFill/>
                  </a:ln>
                  <a:solidFill>
                    <a:srgbClr val="5FCBEF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One NV Goal Areas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98CA18-E50F-CD22-AF3B-B7823E67B00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0547" y="5747651"/>
            <a:ext cx="5711481" cy="107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565</Words>
  <Application>Microsoft Office PowerPoint</Application>
  <PresentationFormat>Widescreen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Segoe UI</vt:lpstr>
      <vt:lpstr>Segoe UI Semibold</vt:lpstr>
      <vt:lpstr>Symbol</vt:lpstr>
      <vt:lpstr>Trebuchet MS</vt:lpstr>
      <vt:lpstr>Wingdings</vt:lpstr>
      <vt:lpstr>Office Theme</vt:lpstr>
      <vt:lpstr>Nevada Department of Transportation 2024 Nevada Transportation Conference  Jae Pullen, P.E.  </vt:lpstr>
      <vt:lpstr>Nevada DOT Overview</vt:lpstr>
      <vt:lpstr>PowerPoint Presentation</vt:lpstr>
      <vt:lpstr>PowerPoint Presentation</vt:lpstr>
      <vt:lpstr>PowerPoint Presentation</vt:lpstr>
      <vt:lpstr>Staff Vacancies  </vt:lpstr>
      <vt:lpstr>PowerPoint Presentation</vt:lpstr>
      <vt:lpstr>PowerPoint Presentation</vt:lpstr>
      <vt:lpstr>What is the One Nevada Process?  A data-driven, transparent process to identify and fund the best projects that achieve NDOT’s One Nevada Goals.</vt:lpstr>
      <vt:lpstr>2024-2029 NDOT Strategic Plan Update</vt:lpstr>
      <vt:lpstr>What We Have Done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Pullen, Jae</dc:creator>
  <cp:lastModifiedBy>Konrad, Chloie</cp:lastModifiedBy>
  <cp:revision>3</cp:revision>
  <dcterms:created xsi:type="dcterms:W3CDTF">2024-04-26T20:58:27Z</dcterms:created>
  <dcterms:modified xsi:type="dcterms:W3CDTF">2024-05-07T13:25:08Z</dcterms:modified>
</cp:coreProperties>
</file>